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media/image7.jpeg" ContentType="image/jpeg"/>
  <Override PartName="/ppt/media/image59.jpeg" ContentType="image/jpeg"/>
  <Override PartName="/ppt/media/image31.png" ContentType="image/png"/>
  <Override PartName="/ppt/media/image1.png" ContentType="image/png"/>
  <Override PartName="/ppt/media/image58.png" ContentType="image/png"/>
  <Override PartName="/ppt/media/image4.jpeg" ContentType="image/jpeg"/>
  <Override PartName="/ppt/media/image2.png" ContentType="image/png"/>
  <Override PartName="/ppt/media/image71.png" ContentType="image/png"/>
  <Override PartName="/ppt/media/image5.png" ContentType="image/png"/>
  <Override PartName="/ppt/media/image3.jpeg" ContentType="image/jpeg"/>
  <Override PartName="/ppt/media/image55.jpeg" ContentType="image/jpeg"/>
  <Override PartName="/ppt/media/image147.jpeg" ContentType="image/jpeg"/>
  <Override PartName="/ppt/media/image6.jpeg" ContentType="image/jpeg"/>
  <Override PartName="/ppt/media/image149.jpeg" ContentType="image/jpeg"/>
  <Override PartName="/ppt/media/image8.jpeg" ContentType="image/jpeg"/>
  <Override PartName="/ppt/media/image51.png" ContentType="image/png"/>
  <Override PartName="/ppt/media/image9.jpeg" ContentType="image/jpeg"/>
  <Override PartName="/ppt/media/image10.jpeg" ContentType="image/jpeg"/>
  <Override PartName="/ppt/media/image56.png" ContentType="image/png"/>
  <Override PartName="/ppt/media/image66.png" ContentType="image/png"/>
  <Override PartName="/ppt/media/image11.jpeg" ContentType="image/jpeg"/>
  <Override PartName="/ppt/media/image12.jpeg" ContentType="image/jpeg"/>
  <Override PartName="/ppt/media/image13.png" ContentType="image/png"/>
  <Override PartName="/ppt/media/image14.jpeg" ContentType="image/jpeg"/>
  <Override PartName="/ppt/media/image15.png" ContentType="image/png"/>
  <Override PartName="/ppt/media/image35.jpeg" ContentType="image/jpeg"/>
  <Override PartName="/ppt/media/image63.jpeg" ContentType="image/jpeg"/>
  <Override PartName="/ppt/media/image16.png" ContentType="image/png"/>
  <Override PartName="/ppt/media/image17.jpeg" ContentType="image/jpeg"/>
  <Override PartName="/ppt/media/image107.jpeg" ContentType="image/jpeg"/>
  <Override PartName="/ppt/media/image18.jpeg" ContentType="image/jpeg"/>
  <Override PartName="/ppt/media/image19.jpeg" ContentType="image/jpeg"/>
  <Override PartName="/ppt/media/image44.png" ContentType="image/png"/>
  <Override PartName="/ppt/media/image20.jpeg" ContentType="image/jpeg"/>
  <Override PartName="/ppt/media/image54.png" ContentType="image/png"/>
  <Override PartName="/ppt/media/image21.jpeg" ContentType="image/jpeg"/>
  <Override PartName="/ppt/media/image64.png" ContentType="image/png"/>
  <Override PartName="/ppt/media/image111.jpeg" ContentType="image/jpeg"/>
  <Override PartName="/ppt/media/image22.jpeg" ContentType="image/jpeg"/>
  <Override PartName="/ppt/media/image112.jpeg" ContentType="image/jpeg"/>
  <Override PartName="/ppt/media/image23.jpeg" ContentType="image/jpeg"/>
  <Override PartName="/ppt/media/image24.png" ContentType="image/png"/>
  <Override PartName="/ppt/media/image114.jpeg" ContentType="image/jpeg"/>
  <Override PartName="/ppt/media/image25.jpeg" ContentType="image/jpeg"/>
  <Override PartName="/ppt/media/image26.png" ContentType="image/png"/>
  <Override PartName="/ppt/media/image27.jpeg" ContentType="image/jpeg"/>
  <Override PartName="/ppt/media/image100.png" ContentType="image/png"/>
  <Override PartName="/ppt/media/image28.png" ContentType="image/png"/>
  <Override PartName="/ppt/media/image29.jpeg" ContentType="image/jpeg"/>
  <Override PartName="/ppt/media/image32.png" ContentType="image/png"/>
  <Override PartName="/ppt/media/image30.jpeg" ContentType="image/jpeg"/>
  <Override PartName="/ppt/media/image62.png" ContentType="image/png"/>
  <Override PartName="/ppt/media/image122.jpeg" ContentType="image/jpeg"/>
  <Override PartName="/ppt/media/image33.jpeg" ContentType="image/jpeg"/>
  <Override PartName="/ppt/media/image34.png" ContentType="image/png"/>
  <Override PartName="/ppt/media/image65.jpeg" ContentType="image/jpeg"/>
  <Override PartName="/ppt/media/image36.png" ContentType="image/png"/>
  <Override PartName="/ppt/media/image37.jpeg" ContentType="image/jpeg"/>
  <Override PartName="/ppt/media/image110.png" ContentType="image/png"/>
  <Override PartName="/ppt/media/image38.png" ContentType="image/png"/>
  <Override PartName="/ppt/media/image128.jpeg" ContentType="image/jpeg"/>
  <Override PartName="/ppt/media/image39.jpeg" ContentType="image/jpeg"/>
  <Override PartName="/ppt/media/image40.png" ContentType="image/png"/>
  <Override PartName="/ppt/media/image130.jpeg" ContentType="image/jpeg"/>
  <Override PartName="/ppt/media/image41.jpeg" ContentType="image/jpeg"/>
  <Override PartName="/ppt/media/image42.png" ContentType="image/png"/>
  <Override PartName="/ppt/media/image50.png" ContentType="image/png"/>
  <Override PartName="/ppt/media/image132.jpeg" ContentType="image/jpeg"/>
  <Override PartName="/ppt/media/image43.jpeg" ContentType="image/jpeg"/>
  <Override PartName="/ppt/media/image45.png" ContentType="image/png"/>
  <Override PartName="/ppt/media/image46.png" ContentType="image/png"/>
  <Override PartName="/ppt/media/image136.jpeg" ContentType="image/jpeg"/>
  <Override PartName="/ppt/media/image47.jpeg" ContentType="image/jpeg"/>
  <Override PartName="/ppt/media/image48.jpeg" ContentType="image/jpeg"/>
  <Override PartName="/ppt/media/image121.png" ContentType="image/png"/>
  <Override PartName="/ppt/media/image83.jpeg" ContentType="image/jpeg"/>
  <Override PartName="/ppt/media/image49.png" ContentType="image/png"/>
  <Override PartName="/ppt/media/image141.jpeg" ContentType="image/jpeg"/>
  <Override PartName="/ppt/media/image52.jpeg" ContentType="image/jpeg"/>
  <Override PartName="/ppt/media/image53.png" ContentType="image/png"/>
  <Override PartName="/ppt/media/image146.jpeg" ContentType="image/jpeg"/>
  <Override PartName="/ppt/media/image57.jpeg" ContentType="image/jpeg"/>
  <Override PartName="/ppt/media/image60.png" ContentType="image/png"/>
  <Override PartName="/ppt/media/image150.jpeg" ContentType="image/jpeg"/>
  <Override PartName="/ppt/media/image61.jpeg" ContentType="image/jpeg"/>
  <Override PartName="/ppt/media/image67.png" ContentType="image/png"/>
  <Override PartName="/ppt/media/image140.png" ContentType="image/png"/>
  <Override PartName="/ppt/media/image68.png" ContentType="image/png"/>
  <Override PartName="/ppt/media/image85.jpeg" ContentType="image/jpeg"/>
  <Override PartName="/ppt/media/image69.png" ContentType="image/png"/>
  <Override PartName="/ppt/media/image70.png" ContentType="image/png"/>
  <Override PartName="/ppt/media/image72.png" ContentType="image/png"/>
  <Override PartName="/ppt/media/image73.jpeg" ContentType="image/jpeg"/>
  <Override PartName="/ppt/media/image74.png" ContentType="image/png"/>
  <Override PartName="/ppt/media/image75.png" ContentType="image/png"/>
  <Override PartName="/ppt/media/image76.jpeg" ContentType="image/jpeg"/>
  <Override PartName="/ppt/media/image77.png" ContentType="image/png"/>
  <Override PartName="/ppt/media/image78.jpeg" ContentType="image/jpeg"/>
  <Override PartName="/ppt/media/image79.jpeg" ContentType="image/jpeg"/>
  <Override PartName="/ppt/media/image80.png" ContentType="image/png"/>
  <Override PartName="/ppt/media/image81.png" ContentType="image/png"/>
  <Override PartName="/ppt/media/image82.png" ContentType="image/png"/>
  <Override PartName="/ppt/media/image84.png" ContentType="image/png"/>
  <Override PartName="/ppt/media/image86.jpeg" ContentType="image/jpeg"/>
  <Override PartName="/ppt/media/image87.png" ContentType="image/png"/>
  <Override PartName="/ppt/media/image88.jpeg" ContentType="image/jpeg"/>
  <Override PartName="/ppt/media/image89.jpeg" ContentType="image/jpeg"/>
  <Override PartName="/ppt/media/image90.png" ContentType="image/png"/>
  <Override PartName="/ppt/media/image91.jpeg" ContentType="image/jpeg"/>
  <Override PartName="/ppt/media/image92.jpeg" ContentType="image/jpeg"/>
  <Override PartName="/ppt/media/image93.png" ContentType="image/png"/>
  <Override PartName="/ppt/media/image94.jpeg" ContentType="image/jpeg"/>
  <Override PartName="/ppt/media/image95.png" ContentType="image/png"/>
  <Override PartName="/ppt/media/image96.jpeg" ContentType="image/jpeg"/>
  <Override PartName="/ppt/media/image97.png" ContentType="image/png"/>
  <Override PartName="/ppt/media/image98.png" ContentType="image/png"/>
  <Override PartName="/ppt/media/image99.jpeg" ContentType="image/jpeg"/>
  <Override PartName="/ppt/media/image101.png" ContentType="image/png"/>
  <Override PartName="/ppt/media/image102.jpeg" ContentType="image/jpeg"/>
  <Override PartName="/ppt/media/image103.png" ContentType="image/png"/>
  <Override PartName="/ppt/media/image104.jpeg" ContentType="image/jpeg"/>
  <Override PartName="/ppt/media/image105.jpeg" ContentType="image/jpeg"/>
  <Override PartName="/ppt/media/image106.png" ContentType="image/png"/>
  <Override PartName="/ppt/media/image108.png" ContentType="image/png"/>
  <Override PartName="/ppt/media/image109.jpeg" ContentType="image/jpeg"/>
  <Override PartName="/ppt/media/image113.png" ContentType="image/png"/>
  <Override PartName="/ppt/media/image115.png" ContentType="image/png"/>
  <Override PartName="/ppt/media/image116.png" ContentType="image/png"/>
  <Override PartName="/ppt/media/image117.jpeg" ContentType="image/jpeg"/>
  <Override PartName="/ppt/media/image118.png" ContentType="image/png"/>
  <Override PartName="/ppt/media/image119.jpeg" ContentType="image/jpeg"/>
  <Override PartName="/ppt/media/image120.png" ContentType="image/png"/>
  <Override PartName="/ppt/media/image123.jpeg" ContentType="image/jpeg"/>
  <Override PartName="/ppt/media/image124.png" ContentType="image/png"/>
  <Override PartName="/ppt/media/image125.jpeg" ContentType="image/jpeg"/>
  <Override PartName="/ppt/media/image126.png" ContentType="image/png"/>
  <Override PartName="/ppt/media/image127.png" ContentType="image/png"/>
  <Override PartName="/ppt/media/image129.jpeg" ContentType="image/jpeg"/>
  <Override PartName="/ppt/media/image131.png" ContentType="image/png"/>
  <Override PartName="/ppt/media/image133.jpeg" ContentType="image/jpeg"/>
  <Override PartName="/ppt/media/image134.png" ContentType="image/png"/>
  <Override PartName="/ppt/media/image135.jpeg" ContentType="image/jpeg"/>
  <Override PartName="/ppt/media/image137.png" ContentType="image/png"/>
  <Override PartName="/ppt/media/image138.jpeg" ContentType="image/jpeg"/>
  <Override PartName="/ppt/media/image139.jpeg" ContentType="image/jpeg"/>
  <Override PartName="/ppt/media/image142.png" ContentType="image/png"/>
  <Override PartName="/ppt/media/image143.jpeg" ContentType="image/jpeg"/>
  <Override PartName="/ppt/media/image144.png" ContentType="image/png"/>
  <Override PartName="/ppt/media/image145.png" ContentType="image/png"/>
  <Override PartName="/ppt/media/image148.png" ContentType="image/png"/>
  <Override PartName="/ppt/_rels/presentation.xml.rels" ContentType="application/vnd.openxmlformats-package.relationships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38.xml.rels" ContentType="application/vnd.openxmlformats-package.relationships+xml"/>
  <Override PartName="/ppt/slides/_rels/slide4.xml.rels" ContentType="application/vnd.openxmlformats-package.relationships+xml"/>
  <Override PartName="/ppt/slides/_rels/slide39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81840" y="246960"/>
            <a:ext cx="1089972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1840" y="246960"/>
            <a:ext cx="1089972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81840" y="246960"/>
            <a:ext cx="1089972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81840" y="246960"/>
            <a:ext cx="1089972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81840" y="246960"/>
            <a:ext cx="1089972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81840" y="246960"/>
            <a:ext cx="1089972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81840" y="246960"/>
            <a:ext cx="1089972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81840" y="270000"/>
            <a:ext cx="10899720" cy="2684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81840" y="246960"/>
            <a:ext cx="1089972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81840" y="246960"/>
            <a:ext cx="1089972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81840" y="246960"/>
            <a:ext cx="1089972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81840" y="246960"/>
            <a:ext cx="1089972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81840" y="246960"/>
            <a:ext cx="1089972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81840" y="246960"/>
            <a:ext cx="1089972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81840" y="246960"/>
            <a:ext cx="1089972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81840" y="246960"/>
            <a:ext cx="1089972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81840" y="246960"/>
            <a:ext cx="1089972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81840" y="246960"/>
            <a:ext cx="1089972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81840" y="246960"/>
            <a:ext cx="1089972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81840" y="246960"/>
            <a:ext cx="1089972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81840" y="270000"/>
            <a:ext cx="10899720" cy="2684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81840" y="246960"/>
            <a:ext cx="1089972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81840" y="246960"/>
            <a:ext cx="1089972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81840" y="246960"/>
            <a:ext cx="1089972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81840" y="246960"/>
            <a:ext cx="1089972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81840" y="246960"/>
            <a:ext cx="1089972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81840" y="246960"/>
            <a:ext cx="1089972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81840" y="246960"/>
            <a:ext cx="1089972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81840" y="246960"/>
            <a:ext cx="1089972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81840" y="246960"/>
            <a:ext cx="1089972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81840" y="246960"/>
            <a:ext cx="1089972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81840" y="246960"/>
            <a:ext cx="1089972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681840" y="270000"/>
            <a:ext cx="10899720" cy="2684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81840" y="246960"/>
            <a:ext cx="1089972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81840" y="246960"/>
            <a:ext cx="1089972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81840" y="246960"/>
            <a:ext cx="1089972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81840" y="246960"/>
            <a:ext cx="1089972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81840" y="246960"/>
            <a:ext cx="1089972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81840" y="246960"/>
            <a:ext cx="1089972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1840" y="246960"/>
            <a:ext cx="1089972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81840" y="270000"/>
            <a:ext cx="10899720" cy="2684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81840" y="246960"/>
            <a:ext cx="1089972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81840" y="246960"/>
            <a:ext cx="1089972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81840" y="246960"/>
            <a:ext cx="1089972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1840" y="270000"/>
            <a:ext cx="10899720" cy="57888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pt-BR" sz="1800" spc="-1" strike="noStrike">
                <a:latin typeface="Arial"/>
              </a:rPr>
              <a:t>Clique para editar o formato do texto do título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81840" y="270000"/>
            <a:ext cx="10899720" cy="57888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pt-BR" sz="1800" spc="-1" strike="noStrike">
                <a:latin typeface="Arial"/>
              </a:rPr>
              <a:t>Clique para editar o formato do texto do título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0" y="0"/>
            <a:ext cx="12191400" cy="263520"/>
          </a:xfrm>
          <a:prstGeom prst="rect">
            <a:avLst/>
          </a:prstGeom>
          <a:solidFill>
            <a:srgbClr val="73b9e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" name="CustomShape 2"/>
          <p:cNvSpPr/>
          <p:nvPr/>
        </p:nvSpPr>
        <p:spPr>
          <a:xfrm>
            <a:off x="0" y="2269080"/>
            <a:ext cx="12191400" cy="3974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0" y="0"/>
            <a:ext cx="12191400" cy="263520"/>
          </a:xfrm>
          <a:prstGeom prst="rect">
            <a:avLst/>
          </a:prstGeom>
          <a:solidFill>
            <a:srgbClr val="73b9e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2"/>
          <p:cNvSpPr/>
          <p:nvPr/>
        </p:nvSpPr>
        <p:spPr>
          <a:xfrm>
            <a:off x="0" y="2269080"/>
            <a:ext cx="12191400" cy="3974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image" Target="../media/image42.png"/><Relationship Id="rId3" Type="http://schemas.openxmlformats.org/officeDocument/2006/relationships/image" Target="../media/image43.jpe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jpeg"/><Relationship Id="rId8" Type="http://schemas.openxmlformats.org/officeDocument/2006/relationships/image" Target="../media/image48.jpe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Relationship Id="rId1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slideLayout" Target="../slideLayouts/slideLayout1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image" Target="../media/image60.png"/><Relationship Id="rId3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61.jpe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63.jpeg"/><Relationship Id="rId2" Type="http://schemas.openxmlformats.org/officeDocument/2006/relationships/image" Target="../media/image64.png"/><Relationship Id="rId3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5.jpeg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jpe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slideLayout" Target="../slideLayouts/slideLayout3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76.jpeg"/><Relationship Id="rId2" Type="http://schemas.openxmlformats.org/officeDocument/2006/relationships/image" Target="../media/image77.png"/><Relationship Id="rId3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78.jpeg"/><Relationship Id="rId2" Type="http://schemas.openxmlformats.org/officeDocument/2006/relationships/image" Target="../media/image79.jpeg"/><Relationship Id="rId3" Type="http://schemas.openxmlformats.org/officeDocument/2006/relationships/image" Target="../media/image80.png"/><Relationship Id="rId4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image" Target="../media/image83.jpeg"/><Relationship Id="rId4" Type="http://schemas.openxmlformats.org/officeDocument/2006/relationships/image" Target="../media/image84.png"/><Relationship Id="rId5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85.jpeg"/><Relationship Id="rId2" Type="http://schemas.openxmlformats.org/officeDocument/2006/relationships/image" Target="../media/image86.jpeg"/><Relationship Id="rId3" Type="http://schemas.openxmlformats.org/officeDocument/2006/relationships/image" Target="../media/image87.png"/><Relationship Id="rId4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88.jpeg"/><Relationship Id="rId2" Type="http://schemas.openxmlformats.org/officeDocument/2006/relationships/image" Target="../media/image89.jpeg"/><Relationship Id="rId3" Type="http://schemas.openxmlformats.org/officeDocument/2006/relationships/image" Target="../media/image90.png"/><Relationship Id="rId4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91.jpeg"/><Relationship Id="rId2" Type="http://schemas.openxmlformats.org/officeDocument/2006/relationships/image" Target="../media/image92.jpeg"/><Relationship Id="rId3" Type="http://schemas.openxmlformats.org/officeDocument/2006/relationships/hyperlink" Target="https://www.bll.de/en/home" TargetMode="External"/><Relationship Id="rId4" Type="http://schemas.openxmlformats.org/officeDocument/2006/relationships/hyperlink" Target="https://www.bll.de/en/home" TargetMode="External"/><Relationship Id="rId5" Type="http://schemas.openxmlformats.org/officeDocument/2006/relationships/hyperlink" Target="https://www.bll.de/en/home" TargetMode="External"/><Relationship Id="rId6" Type="http://schemas.openxmlformats.org/officeDocument/2006/relationships/hyperlink" Target="https://www.bll.de/en/home" TargetMode="External"/><Relationship Id="rId7" Type="http://schemas.openxmlformats.org/officeDocument/2006/relationships/hyperlink" Target="https://www.bll.de/en/home" TargetMode="External"/><Relationship Id="rId8" Type="http://schemas.openxmlformats.org/officeDocument/2006/relationships/hyperlink" Target="https://www.bll.de/en/home" TargetMode="External"/><Relationship Id="rId9" Type="http://schemas.openxmlformats.org/officeDocument/2006/relationships/hyperlink" Target="https://www.bll.de/en/home" TargetMode="External"/><Relationship Id="rId10" Type="http://schemas.openxmlformats.org/officeDocument/2006/relationships/hyperlink" Target="https://www.bll.de/en/home" TargetMode="External"/><Relationship Id="rId11" Type="http://schemas.openxmlformats.org/officeDocument/2006/relationships/hyperlink" Target="https://www.bll.de/en/home" TargetMode="External"/><Relationship Id="rId12" Type="http://schemas.openxmlformats.org/officeDocument/2006/relationships/hyperlink" Target="https://www.bll.de/en/home" TargetMode="External"/><Relationship Id="rId13" Type="http://schemas.openxmlformats.org/officeDocument/2006/relationships/hyperlink" Target="https://www.bll.de/en/home" TargetMode="External"/><Relationship Id="rId14" Type="http://schemas.openxmlformats.org/officeDocument/2006/relationships/image" Target="../media/image93.png"/><Relationship Id="rId15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94.jpeg"/><Relationship Id="rId2" Type="http://schemas.openxmlformats.org/officeDocument/2006/relationships/image" Target="../media/image95.png"/><Relationship Id="rId3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96.jpeg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jpeg"/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6" Type="http://schemas.openxmlformats.org/officeDocument/2006/relationships/image" Target="../media/image11.jpeg"/><Relationship Id="rId7" Type="http://schemas.openxmlformats.org/officeDocument/2006/relationships/image" Target="../media/image12.jpeg"/><Relationship Id="rId8" Type="http://schemas.openxmlformats.org/officeDocument/2006/relationships/image" Target="../media/image13.png"/><Relationship Id="rId9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99.jpeg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slideLayout" Target="../slideLayouts/slideLayout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02.jpeg"/><Relationship Id="rId2" Type="http://schemas.openxmlformats.org/officeDocument/2006/relationships/image" Target="../media/image103.png"/><Relationship Id="rId3" Type="http://schemas.openxmlformats.org/officeDocument/2006/relationships/slideLayout" Target="../slideLayouts/slideLayout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04.jpeg"/><Relationship Id="rId2" Type="http://schemas.openxmlformats.org/officeDocument/2006/relationships/image" Target="../media/image105.jpeg"/><Relationship Id="rId3" Type="http://schemas.openxmlformats.org/officeDocument/2006/relationships/image" Target="../media/image106.png"/><Relationship Id="rId4" Type="http://schemas.openxmlformats.org/officeDocument/2006/relationships/slideLayout" Target="../slideLayouts/slideLayout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07.jpeg"/><Relationship Id="rId2" Type="http://schemas.openxmlformats.org/officeDocument/2006/relationships/image" Target="../media/image108.png"/><Relationship Id="rId3" Type="http://schemas.openxmlformats.org/officeDocument/2006/relationships/slideLayout" Target="../slideLayouts/slideLayout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09.jpeg"/><Relationship Id="rId2" Type="http://schemas.openxmlformats.org/officeDocument/2006/relationships/image" Target="../media/image110.png"/><Relationship Id="rId3" Type="http://schemas.openxmlformats.org/officeDocument/2006/relationships/slideLayout" Target="../slideLayouts/slideLayout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11.jpeg"/><Relationship Id="rId2" Type="http://schemas.openxmlformats.org/officeDocument/2006/relationships/image" Target="../media/image112.jpeg"/><Relationship Id="rId3" Type="http://schemas.openxmlformats.org/officeDocument/2006/relationships/image" Target="../media/image113.png"/><Relationship Id="rId4" Type="http://schemas.openxmlformats.org/officeDocument/2006/relationships/slideLayout" Target="../slideLayouts/slideLayout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14.jpeg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slideLayout" Target="../slideLayouts/slideLayout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17.jpeg"/><Relationship Id="rId2" Type="http://schemas.openxmlformats.org/officeDocument/2006/relationships/image" Target="../media/image118.png"/><Relationship Id="rId3" Type="http://schemas.openxmlformats.org/officeDocument/2006/relationships/slideLayout" Target="../slideLayouts/slideLayout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19.jpeg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slideLayout" Target="../slideLayouts/slideLayout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22.jpeg"/><Relationship Id="rId2" Type="http://schemas.openxmlformats.org/officeDocument/2006/relationships/image" Target="../media/image123.jpeg"/><Relationship Id="rId3" Type="http://schemas.openxmlformats.org/officeDocument/2006/relationships/image" Target="../media/image124.png"/><Relationship Id="rId4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25.jpeg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slideLayout" Target="../slideLayouts/slideLayout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128.jpeg"/><Relationship Id="rId2" Type="http://schemas.openxmlformats.org/officeDocument/2006/relationships/image" Target="../media/image129.jpeg"/><Relationship Id="rId3" Type="http://schemas.openxmlformats.org/officeDocument/2006/relationships/image" Target="../media/image130.jpeg"/><Relationship Id="rId4" Type="http://schemas.openxmlformats.org/officeDocument/2006/relationships/image" Target="../media/image131.png"/><Relationship Id="rId5" Type="http://schemas.openxmlformats.org/officeDocument/2006/relationships/slideLayout" Target="../slideLayouts/slideLayout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132.jpeg"/><Relationship Id="rId2" Type="http://schemas.openxmlformats.org/officeDocument/2006/relationships/image" Target="../media/image133.jpeg"/><Relationship Id="rId3" Type="http://schemas.openxmlformats.org/officeDocument/2006/relationships/image" Target="../media/image134.png"/><Relationship Id="rId4" Type="http://schemas.openxmlformats.org/officeDocument/2006/relationships/slideLayout" Target="../slideLayouts/slideLayout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135.jpeg"/><Relationship Id="rId2" Type="http://schemas.openxmlformats.org/officeDocument/2006/relationships/image" Target="../media/image136.jpeg"/><Relationship Id="rId3" Type="http://schemas.openxmlformats.org/officeDocument/2006/relationships/image" Target="../media/image137.png"/><Relationship Id="rId4" Type="http://schemas.openxmlformats.org/officeDocument/2006/relationships/slideLayout" Target="../slideLayouts/slideLayout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38.jpeg"/><Relationship Id="rId2" Type="http://schemas.openxmlformats.org/officeDocument/2006/relationships/image" Target="../media/image139.jpeg"/><Relationship Id="rId3" Type="http://schemas.openxmlformats.org/officeDocument/2006/relationships/image" Target="../media/image140.png"/><Relationship Id="rId4" Type="http://schemas.openxmlformats.org/officeDocument/2006/relationships/slideLayout" Target="../slideLayouts/slideLayout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41.jpeg"/><Relationship Id="rId2" Type="http://schemas.openxmlformats.org/officeDocument/2006/relationships/image" Target="../media/image142.png"/><Relationship Id="rId3" Type="http://schemas.openxmlformats.org/officeDocument/2006/relationships/slideLayout" Target="../slideLayouts/slideLayout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143.jpeg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slideLayout" Target="../slideLayouts/slideLayout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146.jpeg"/><Relationship Id="rId2" Type="http://schemas.openxmlformats.org/officeDocument/2006/relationships/image" Target="../media/image147.jpeg"/><Relationship Id="rId3" Type="http://schemas.openxmlformats.org/officeDocument/2006/relationships/image" Target="../media/image148.png"/><Relationship Id="rId4" Type="http://schemas.openxmlformats.org/officeDocument/2006/relationships/slideLayout" Target="../slideLayouts/slideLayout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149.jpeg"/><Relationship Id="rId2" Type="http://schemas.openxmlformats.org/officeDocument/2006/relationships/image" Target="../media/image150.jpeg"/><Relationship Id="rId3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jpeg"/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5" Type="http://schemas.openxmlformats.org/officeDocument/2006/relationships/image" Target="../media/image21.jpeg"/><Relationship Id="rId6" Type="http://schemas.openxmlformats.org/officeDocument/2006/relationships/image" Target="../media/image22.jpeg"/><Relationship Id="rId7" Type="http://schemas.openxmlformats.org/officeDocument/2006/relationships/image" Target="../media/image23.jpeg"/><Relationship Id="rId8" Type="http://schemas.openxmlformats.org/officeDocument/2006/relationships/image" Target="../media/image24.png"/><Relationship Id="rId9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jpe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jpe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Imagem 3" descr=""/>
          <p:cNvPicPr/>
          <p:nvPr/>
        </p:nvPicPr>
        <p:blipFill>
          <a:blip r:embed="rId1"/>
          <a:stretch/>
        </p:blipFill>
        <p:spPr>
          <a:xfrm>
            <a:off x="0" y="0"/>
            <a:ext cx="12281760" cy="685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Imagem 8" descr=""/>
          <p:cNvPicPr/>
          <p:nvPr/>
        </p:nvPicPr>
        <p:blipFill>
          <a:blip r:embed="rId1"/>
          <a:stretch/>
        </p:blipFill>
        <p:spPr>
          <a:xfrm>
            <a:off x="0" y="5609880"/>
            <a:ext cx="12191400" cy="1247400"/>
          </a:xfrm>
          <a:prstGeom prst="rect">
            <a:avLst/>
          </a:prstGeom>
          <a:ln>
            <a:noFill/>
          </a:ln>
        </p:spPr>
      </p:pic>
      <p:sp>
        <p:nvSpPr>
          <p:cNvPr id="197" name="CustomShape 1"/>
          <p:cNvSpPr/>
          <p:nvPr/>
        </p:nvSpPr>
        <p:spPr>
          <a:xfrm>
            <a:off x="457200" y="219600"/>
            <a:ext cx="9406440" cy="113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pt-BR" sz="4000" spc="-1" strike="noStrike">
                <a:solidFill>
                  <a:srgbClr val="ff4000"/>
                </a:solidFill>
                <a:latin typeface="Arial"/>
              </a:rPr>
              <a:t>VAMOS ESPERAR QUE DESCUBRAM A IMPORTÂNCIA DA CIÊNCIA?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457200" y="1605600"/>
            <a:ext cx="11422440" cy="365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BRASIL </a:t>
            </a:r>
            <a:endParaRPr b="0" lang="pt-BR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          </a:t>
            </a: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23% dos brasileiros relacionam Ciência e Alimento</a:t>
            </a:r>
            <a:endParaRPr b="0" lang="pt-BR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          </a:t>
            </a: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8% - Produzem dados complexos</a:t>
            </a:r>
            <a:endParaRPr b="0" lang="pt-BR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  </a:t>
            </a: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EUA</a:t>
            </a:r>
            <a:br/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   40 milhões Charles Darwin</a:t>
            </a:r>
            <a:endParaRPr b="0" lang="pt-BR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           </a:t>
            </a: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14 milhões 7% - Vacas Marrons</a:t>
            </a:r>
            <a:endParaRPr b="0" lang="pt-BR" sz="3000" spc="-1" strike="noStrike">
              <a:latin typeface="Arial"/>
            </a:endParaRPr>
          </a:p>
        </p:txBody>
      </p:sp>
      <p:pic>
        <p:nvPicPr>
          <p:cNvPr id="199" name="Google Shape;342;p85" descr=""/>
          <p:cNvPicPr/>
          <p:nvPr/>
        </p:nvPicPr>
        <p:blipFill>
          <a:blip r:embed="rId2"/>
          <a:stretch/>
        </p:blipFill>
        <p:spPr>
          <a:xfrm>
            <a:off x="10002960" y="216000"/>
            <a:ext cx="2020680" cy="79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Imagem 8" descr=""/>
          <p:cNvPicPr/>
          <p:nvPr/>
        </p:nvPicPr>
        <p:blipFill>
          <a:blip r:embed="rId1"/>
          <a:stretch/>
        </p:blipFill>
        <p:spPr>
          <a:xfrm>
            <a:off x="0" y="5609880"/>
            <a:ext cx="12191400" cy="1247400"/>
          </a:xfrm>
          <a:prstGeom prst="rect">
            <a:avLst/>
          </a:prstGeom>
          <a:ln>
            <a:noFill/>
          </a:ln>
        </p:spPr>
      </p:pic>
      <p:sp>
        <p:nvSpPr>
          <p:cNvPr id="201" name="CustomShape 1"/>
          <p:cNvSpPr/>
          <p:nvPr/>
        </p:nvSpPr>
        <p:spPr>
          <a:xfrm>
            <a:off x="457200" y="219600"/>
            <a:ext cx="9406440" cy="170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pt-BR" sz="4000" spc="-1" strike="noStrike">
                <a:solidFill>
                  <a:srgbClr val="ff4000"/>
                </a:solidFill>
                <a:latin typeface="Arial"/>
              </a:rPr>
              <a:t>A GENTE “</a:t>
            </a:r>
            <a:r>
              <a:rPr b="0" lang="pt-BR" sz="4000" spc="-1" strike="noStrike">
                <a:solidFill>
                  <a:srgbClr val="ff4000"/>
                </a:solidFill>
                <a:latin typeface="Arial"/>
              </a:rPr>
              <a:t>FALA</a:t>
            </a:r>
            <a:r>
              <a:rPr b="1" lang="pt-BR" sz="4000" spc="-1" strike="noStrike">
                <a:solidFill>
                  <a:srgbClr val="ff4000"/>
                </a:solidFill>
                <a:latin typeface="Arial"/>
              </a:rPr>
              <a:t>” OU “</a:t>
            </a:r>
            <a:r>
              <a:rPr b="0" lang="pt-BR" sz="4000" spc="-1" strike="noStrike">
                <a:solidFill>
                  <a:srgbClr val="ff4000"/>
                </a:solidFill>
                <a:latin typeface="Arial"/>
              </a:rPr>
              <a:t>DIALOGA</a:t>
            </a:r>
            <a:r>
              <a:rPr b="1" lang="pt-BR" sz="4000" spc="-1" strike="noStrike">
                <a:solidFill>
                  <a:srgbClr val="ff4000"/>
                </a:solidFill>
                <a:latin typeface="Arial"/>
              </a:rPr>
              <a:t>”?</a:t>
            </a:r>
            <a:endParaRPr b="0" lang="pt-BR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4000" spc="-1" strike="noStrike">
                <a:solidFill>
                  <a:srgbClr val="ff4000"/>
                </a:solidFill>
                <a:latin typeface="Arial"/>
              </a:rPr>
              <a:t>A GENTE “</a:t>
            </a:r>
            <a:r>
              <a:rPr b="0" lang="pt-BR" sz="4000" spc="-1" strike="noStrike">
                <a:solidFill>
                  <a:srgbClr val="ff4000"/>
                </a:solidFill>
                <a:latin typeface="Arial"/>
              </a:rPr>
              <a:t>INFORMA</a:t>
            </a:r>
            <a:r>
              <a:rPr b="1" lang="pt-BR" sz="4000" spc="-1" strike="noStrike">
                <a:solidFill>
                  <a:srgbClr val="ff4000"/>
                </a:solidFill>
                <a:latin typeface="Arial"/>
              </a:rPr>
              <a:t>” OU “</a:t>
            </a:r>
            <a:r>
              <a:rPr b="0" lang="pt-BR" sz="4000" spc="-1" strike="noStrike">
                <a:solidFill>
                  <a:srgbClr val="ff4000"/>
                </a:solidFill>
                <a:latin typeface="Arial"/>
              </a:rPr>
              <a:t>COMUNICA</a:t>
            </a:r>
            <a:r>
              <a:rPr b="1" lang="pt-BR" sz="4000" spc="-1" strike="noStrike">
                <a:solidFill>
                  <a:srgbClr val="ff4000"/>
                </a:solidFill>
                <a:latin typeface="Arial"/>
              </a:rPr>
              <a:t>”?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457200" y="1605600"/>
            <a:ext cx="11422440" cy="365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latin typeface="Arial"/>
              </a:rPr>
              <a:t>PRODUÇÃO SOCIAL DE SENTIDO CONTRIBUIÇÃO DO SETOR AGROALIMENTAR PARA O PROCESSO CIVILIZATÓRIO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203" name="Google Shape;342;p85" descr=""/>
          <p:cNvPicPr/>
          <p:nvPr/>
        </p:nvPicPr>
        <p:blipFill>
          <a:blip r:embed="rId2"/>
          <a:stretch/>
        </p:blipFill>
        <p:spPr>
          <a:xfrm>
            <a:off x="10002960" y="216000"/>
            <a:ext cx="2020680" cy="79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Imagem 8" descr=""/>
          <p:cNvPicPr/>
          <p:nvPr/>
        </p:nvPicPr>
        <p:blipFill>
          <a:blip r:embed="rId1"/>
          <a:stretch/>
        </p:blipFill>
        <p:spPr>
          <a:xfrm>
            <a:off x="0" y="5609880"/>
            <a:ext cx="12191400" cy="1247400"/>
          </a:xfrm>
          <a:prstGeom prst="rect">
            <a:avLst/>
          </a:prstGeom>
          <a:ln>
            <a:noFill/>
          </a:ln>
        </p:spPr>
      </p:pic>
      <p:sp>
        <p:nvSpPr>
          <p:cNvPr id="205" name="CustomShape 1"/>
          <p:cNvSpPr/>
          <p:nvPr/>
        </p:nvSpPr>
        <p:spPr>
          <a:xfrm>
            <a:off x="457200" y="219600"/>
            <a:ext cx="9406440" cy="113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pt-BR" sz="4000" spc="-1" strike="noStrike">
                <a:solidFill>
                  <a:srgbClr val="ff4000"/>
                </a:solidFill>
                <a:latin typeface="Arial"/>
              </a:rPr>
              <a:t>JANELA GLOBAL: </a:t>
            </a:r>
            <a:br/>
            <a:r>
              <a:rPr b="1" lang="pt-BR" sz="4000" spc="-1" strike="noStrike">
                <a:solidFill>
                  <a:srgbClr val="ff4000"/>
                </a:solidFill>
                <a:latin typeface="Arial"/>
              </a:rPr>
              <a:t>BRASIL E A SEGURANÇA ALIMENTAR 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457200" y="1605600"/>
            <a:ext cx="11422440" cy="365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</a:rPr>
              <a:t>FAO – Brasil  40% da demanda </a:t>
            </a:r>
            <a:endParaRPr b="0" lang="pt-BR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</a:rPr>
              <a:t>             </a:t>
            </a:r>
            <a:r>
              <a:rPr b="0" lang="pt-BR" sz="3600" spc="-1" strike="noStrike">
                <a:solidFill>
                  <a:srgbClr val="000000"/>
                </a:solidFill>
                <a:latin typeface="Arial"/>
              </a:rPr>
              <a:t>suplementar de alimentos.</a:t>
            </a:r>
            <a:endParaRPr b="0" lang="pt-BR" sz="3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</a:rPr>
              <a:t>WFP 2030 – Crise de Abastecimento</a:t>
            </a:r>
            <a:endParaRPr b="0" lang="pt-BR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br/>
            <a:r>
              <a:rPr b="1" lang="pt-BR" sz="3600" spc="-1" strike="noStrike">
                <a:solidFill>
                  <a:srgbClr val="000000"/>
                </a:solidFill>
                <a:latin typeface="Arial"/>
              </a:rPr>
              <a:t>Como ampliar o uso dos recursos naturais, de forma sustentável, sem aprimorar o </a:t>
            </a:r>
            <a:r>
              <a:rPr b="1" lang="pt-BR" sz="3600" spc="-1" strike="noStrike">
                <a:solidFill>
                  <a:srgbClr val="ce181e"/>
                </a:solidFill>
                <a:latin typeface="Arial"/>
              </a:rPr>
              <a:t>DIÁLOGO</a:t>
            </a:r>
            <a:r>
              <a:rPr b="1" lang="pt-BR" sz="3600" spc="-1" strike="noStrike">
                <a:solidFill>
                  <a:srgbClr val="000000"/>
                </a:solidFill>
                <a:latin typeface="Arial"/>
              </a:rPr>
              <a:t>?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207" name="Google Shape;342;p85" descr=""/>
          <p:cNvPicPr/>
          <p:nvPr/>
        </p:nvPicPr>
        <p:blipFill>
          <a:blip r:embed="rId2"/>
          <a:stretch/>
        </p:blipFill>
        <p:spPr>
          <a:xfrm>
            <a:off x="10002960" y="216000"/>
            <a:ext cx="2020680" cy="79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Imagem 8" descr=""/>
          <p:cNvPicPr/>
          <p:nvPr/>
        </p:nvPicPr>
        <p:blipFill>
          <a:blip r:embed="rId1"/>
          <a:stretch/>
        </p:blipFill>
        <p:spPr>
          <a:xfrm>
            <a:off x="0" y="5609880"/>
            <a:ext cx="12191400" cy="1247400"/>
          </a:xfrm>
          <a:prstGeom prst="rect">
            <a:avLst/>
          </a:prstGeom>
          <a:ln>
            <a:noFill/>
          </a:ln>
        </p:spPr>
      </p:pic>
      <p:sp>
        <p:nvSpPr>
          <p:cNvPr id="209" name="CustomShape 1"/>
          <p:cNvSpPr/>
          <p:nvPr/>
        </p:nvSpPr>
        <p:spPr>
          <a:xfrm>
            <a:off x="4562280" y="144000"/>
            <a:ext cx="4221360" cy="53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b="1" lang="pt-BR" sz="2000" spc="-1" strike="noStrike">
                <a:solidFill>
                  <a:srgbClr val="ce181e"/>
                </a:solidFill>
                <a:latin typeface="Arial"/>
                <a:ea typeface="Arial Black"/>
              </a:rPr>
              <a:t>APOIADORES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210" name="Google Shape;546;p108" descr=""/>
          <p:cNvPicPr/>
          <p:nvPr/>
        </p:nvPicPr>
        <p:blipFill>
          <a:blip r:embed="rId2"/>
          <a:stretch/>
        </p:blipFill>
        <p:spPr>
          <a:xfrm>
            <a:off x="7182720" y="535680"/>
            <a:ext cx="1455840" cy="1196280"/>
          </a:xfrm>
          <a:prstGeom prst="rect">
            <a:avLst/>
          </a:prstGeom>
          <a:ln>
            <a:noFill/>
          </a:ln>
        </p:spPr>
      </p:pic>
      <p:pic>
        <p:nvPicPr>
          <p:cNvPr id="211" name="Google Shape;547;p108" descr=""/>
          <p:cNvPicPr/>
          <p:nvPr/>
        </p:nvPicPr>
        <p:blipFill>
          <a:blip r:embed="rId3"/>
          <a:stretch/>
        </p:blipFill>
        <p:spPr>
          <a:xfrm>
            <a:off x="3161520" y="2315880"/>
            <a:ext cx="2030400" cy="1027440"/>
          </a:xfrm>
          <a:prstGeom prst="rect">
            <a:avLst/>
          </a:prstGeom>
          <a:ln>
            <a:noFill/>
          </a:ln>
        </p:spPr>
      </p:pic>
      <p:sp>
        <p:nvSpPr>
          <p:cNvPr id="212" name="CustomShape 2"/>
          <p:cNvSpPr/>
          <p:nvPr/>
        </p:nvSpPr>
        <p:spPr>
          <a:xfrm>
            <a:off x="3096000" y="4567680"/>
            <a:ext cx="6244200" cy="53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b="1" lang="pt-BR" sz="2000" spc="-1" strike="noStrike">
                <a:solidFill>
                  <a:srgbClr val="ce181e"/>
                </a:solidFill>
                <a:latin typeface="Arial"/>
                <a:ea typeface="Arial Black"/>
              </a:rPr>
              <a:t>ENTIDADES COLABORADORAS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213" name="Google Shape;560;p109" descr=""/>
          <p:cNvPicPr/>
          <p:nvPr/>
        </p:nvPicPr>
        <p:blipFill>
          <a:blip r:embed="rId4"/>
          <a:srcRect l="10776" t="18344" r="10121" b="24752"/>
          <a:stretch/>
        </p:blipFill>
        <p:spPr>
          <a:xfrm>
            <a:off x="6863040" y="5000040"/>
            <a:ext cx="1200600" cy="863280"/>
          </a:xfrm>
          <a:prstGeom prst="rect">
            <a:avLst/>
          </a:prstGeom>
          <a:ln>
            <a:noFill/>
          </a:ln>
        </p:spPr>
      </p:pic>
      <p:pic>
        <p:nvPicPr>
          <p:cNvPr id="214" name="Google Shape;563;p109" descr=""/>
          <p:cNvPicPr/>
          <p:nvPr/>
        </p:nvPicPr>
        <p:blipFill>
          <a:blip r:embed="rId5"/>
          <a:stretch/>
        </p:blipFill>
        <p:spPr>
          <a:xfrm>
            <a:off x="4471560" y="5215680"/>
            <a:ext cx="2008080" cy="614160"/>
          </a:xfrm>
          <a:prstGeom prst="rect">
            <a:avLst/>
          </a:prstGeom>
          <a:ln>
            <a:noFill/>
          </a:ln>
        </p:spPr>
      </p:pic>
      <p:pic>
        <p:nvPicPr>
          <p:cNvPr id="215" name="Google Shape;550;p108" descr=""/>
          <p:cNvPicPr/>
          <p:nvPr/>
        </p:nvPicPr>
        <p:blipFill>
          <a:blip r:embed="rId6"/>
          <a:stretch/>
        </p:blipFill>
        <p:spPr>
          <a:xfrm>
            <a:off x="6093720" y="3305160"/>
            <a:ext cx="808560" cy="1190160"/>
          </a:xfrm>
          <a:prstGeom prst="rect">
            <a:avLst/>
          </a:prstGeom>
          <a:ln>
            <a:noFill/>
          </a:ln>
        </p:spPr>
      </p:pic>
      <p:pic>
        <p:nvPicPr>
          <p:cNvPr id="216" name="Google Shape;551;p108" descr=""/>
          <p:cNvPicPr/>
          <p:nvPr/>
        </p:nvPicPr>
        <p:blipFill>
          <a:blip r:embed="rId7"/>
          <a:stretch/>
        </p:blipFill>
        <p:spPr>
          <a:xfrm>
            <a:off x="3134880" y="3574440"/>
            <a:ext cx="2093040" cy="848880"/>
          </a:xfrm>
          <a:prstGeom prst="rect">
            <a:avLst/>
          </a:prstGeom>
          <a:ln>
            <a:noFill/>
          </a:ln>
        </p:spPr>
      </p:pic>
      <p:pic>
        <p:nvPicPr>
          <p:cNvPr id="217" name="Imagem 257" descr=""/>
          <p:cNvPicPr/>
          <p:nvPr/>
        </p:nvPicPr>
        <p:blipFill>
          <a:blip r:embed="rId8"/>
          <a:stretch/>
        </p:blipFill>
        <p:spPr>
          <a:xfrm>
            <a:off x="7929720" y="2049120"/>
            <a:ext cx="1501920" cy="1501920"/>
          </a:xfrm>
          <a:prstGeom prst="rect">
            <a:avLst/>
          </a:prstGeom>
          <a:ln>
            <a:noFill/>
          </a:ln>
        </p:spPr>
      </p:pic>
      <p:sp>
        <p:nvSpPr>
          <p:cNvPr id="218" name="CustomShape 3"/>
          <p:cNvSpPr/>
          <p:nvPr/>
        </p:nvSpPr>
        <p:spPr>
          <a:xfrm>
            <a:off x="4274280" y="1656000"/>
            <a:ext cx="4221360" cy="53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b="1" lang="pt-BR" sz="2000" spc="-1" strike="noStrike">
                <a:solidFill>
                  <a:srgbClr val="ce181e"/>
                </a:solidFill>
                <a:latin typeface="Arial"/>
                <a:ea typeface="Arial Black"/>
              </a:rPr>
              <a:t>COMITÊ GESTOR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219" name="Imagem 259" descr=""/>
          <p:cNvPicPr/>
          <p:nvPr/>
        </p:nvPicPr>
        <p:blipFill>
          <a:blip r:embed="rId9"/>
          <a:stretch/>
        </p:blipFill>
        <p:spPr>
          <a:xfrm>
            <a:off x="3803760" y="581760"/>
            <a:ext cx="2945160" cy="1038600"/>
          </a:xfrm>
          <a:prstGeom prst="rect">
            <a:avLst/>
          </a:prstGeom>
          <a:ln>
            <a:noFill/>
          </a:ln>
        </p:spPr>
      </p:pic>
      <p:pic>
        <p:nvPicPr>
          <p:cNvPr id="220" name="Google Shape;553;p108" descr=""/>
          <p:cNvPicPr/>
          <p:nvPr/>
        </p:nvPicPr>
        <p:blipFill>
          <a:blip r:embed="rId10"/>
          <a:stretch/>
        </p:blipFill>
        <p:spPr>
          <a:xfrm>
            <a:off x="5544000" y="2419920"/>
            <a:ext cx="1748520" cy="675720"/>
          </a:xfrm>
          <a:prstGeom prst="rect">
            <a:avLst/>
          </a:prstGeom>
          <a:ln>
            <a:noFill/>
          </a:ln>
        </p:spPr>
      </p:pic>
      <p:pic>
        <p:nvPicPr>
          <p:cNvPr id="221" name="Google Shape;552;p108" descr=""/>
          <p:cNvPicPr/>
          <p:nvPr/>
        </p:nvPicPr>
        <p:blipFill>
          <a:blip r:embed="rId11"/>
          <a:stretch/>
        </p:blipFill>
        <p:spPr>
          <a:xfrm>
            <a:off x="7781760" y="3286440"/>
            <a:ext cx="1577880" cy="1567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Imagem 8" descr=""/>
          <p:cNvPicPr/>
          <p:nvPr/>
        </p:nvPicPr>
        <p:blipFill>
          <a:blip r:embed="rId1"/>
          <a:stretch/>
        </p:blipFill>
        <p:spPr>
          <a:xfrm>
            <a:off x="0" y="5609880"/>
            <a:ext cx="12191400" cy="1247400"/>
          </a:xfrm>
          <a:prstGeom prst="rect">
            <a:avLst/>
          </a:prstGeom>
          <a:ln>
            <a:noFill/>
          </a:ln>
        </p:spPr>
      </p:pic>
      <p:sp>
        <p:nvSpPr>
          <p:cNvPr id="223" name="CustomShape 1"/>
          <p:cNvSpPr/>
          <p:nvPr/>
        </p:nvSpPr>
        <p:spPr>
          <a:xfrm>
            <a:off x="1440000" y="1368000"/>
            <a:ext cx="9575640" cy="4175640"/>
          </a:xfrm>
          <a:prstGeom prst="rect">
            <a:avLst/>
          </a:prstGeom>
          <a:solidFill>
            <a:srgbClr val="d85100"/>
          </a:solidFill>
          <a:ln>
            <a:solidFill>
              <a:srgbClr val="ce181e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24" name="Google Shape;249;p57" descr=""/>
          <p:cNvPicPr/>
          <p:nvPr/>
        </p:nvPicPr>
        <p:blipFill>
          <a:blip r:embed="rId2"/>
          <a:srcRect l="0" t="0" r="0" b="-2034"/>
          <a:stretch/>
        </p:blipFill>
        <p:spPr>
          <a:xfrm>
            <a:off x="3737880" y="2051280"/>
            <a:ext cx="3448440" cy="2916360"/>
          </a:xfrm>
          <a:prstGeom prst="rect">
            <a:avLst/>
          </a:prstGeom>
          <a:ln>
            <a:noFill/>
          </a:ln>
        </p:spPr>
      </p:pic>
      <p:pic>
        <p:nvPicPr>
          <p:cNvPr id="225" name="Google Shape;342;p85" descr=""/>
          <p:cNvPicPr/>
          <p:nvPr/>
        </p:nvPicPr>
        <p:blipFill>
          <a:blip r:embed="rId3"/>
          <a:stretch/>
        </p:blipFill>
        <p:spPr>
          <a:xfrm>
            <a:off x="10002960" y="216000"/>
            <a:ext cx="2020680" cy="79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Imagem 8" descr=""/>
          <p:cNvPicPr/>
          <p:nvPr/>
        </p:nvPicPr>
        <p:blipFill>
          <a:blip r:embed="rId1"/>
          <a:stretch/>
        </p:blipFill>
        <p:spPr>
          <a:xfrm>
            <a:off x="0" y="5609880"/>
            <a:ext cx="12191400" cy="1247400"/>
          </a:xfrm>
          <a:prstGeom prst="rect">
            <a:avLst/>
          </a:prstGeom>
          <a:ln>
            <a:noFill/>
          </a:ln>
        </p:spPr>
      </p:pic>
      <p:sp>
        <p:nvSpPr>
          <p:cNvPr id="227" name="CustomShape 1"/>
          <p:cNvSpPr/>
          <p:nvPr/>
        </p:nvSpPr>
        <p:spPr>
          <a:xfrm>
            <a:off x="457200" y="219600"/>
            <a:ext cx="9406440" cy="113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pt-BR" sz="4000" spc="-1" strike="noStrike">
                <a:solidFill>
                  <a:srgbClr val="ff4000"/>
                </a:solidFill>
                <a:latin typeface="Arial"/>
              </a:rPr>
              <a:t>PARCERIA INSTITUCIONAL </a:t>
            </a:r>
            <a:endParaRPr b="0" lang="pt-BR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4000" spc="-1" strike="noStrike">
                <a:solidFill>
                  <a:srgbClr val="ff4000"/>
                </a:solidFill>
                <a:latin typeface="Arial"/>
              </a:rPr>
              <a:t>PROJETO BIOMAS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28" name="CustomShape 2"/>
          <p:cNvSpPr/>
          <p:nvPr/>
        </p:nvSpPr>
        <p:spPr>
          <a:xfrm>
            <a:off x="457200" y="1605240"/>
            <a:ext cx="11422440" cy="386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4590ca"/>
                </a:solidFill>
                <a:latin typeface="Bitter"/>
                <a:ea typeface="Bitter"/>
              </a:rPr>
              <a:t>MCTIC/CNPq – VALOR INICIAL R$2.500.000,00</a:t>
            </a:r>
            <a:endParaRPr b="0" lang="pt-BR" sz="2000" spc="-1" strike="noStrike">
              <a:latin typeface="Arial"/>
            </a:endParaRPr>
          </a:p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4590ca"/>
                </a:solidFill>
                <a:latin typeface="Bitter"/>
                <a:ea typeface="Bitter"/>
              </a:rPr>
              <a:t>EMBRAPA/MAPA</a:t>
            </a:r>
            <a:endParaRPr b="0" lang="pt-BR" sz="2000" spc="-1" strike="noStrike">
              <a:latin typeface="Arial"/>
            </a:endParaRPr>
          </a:p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4590ca"/>
                </a:solidFill>
                <a:latin typeface="Bitter"/>
                <a:ea typeface="Bitter"/>
              </a:rPr>
              <a:t>UNIVERSIDADES FEDERAIS – ESALQ </a:t>
            </a:r>
            <a:br/>
            <a:r>
              <a:rPr b="0" lang="pt-BR" sz="2000" spc="-1" strike="noStrike">
                <a:solidFill>
                  <a:srgbClr val="4590ca"/>
                </a:solidFill>
                <a:latin typeface="Bitter"/>
                <a:ea typeface="Bitter"/>
              </a:rPr>
              <a:t>	</a:t>
            </a:r>
            <a:r>
              <a:rPr b="0" lang="pt-BR" sz="2000" spc="-1" strike="noStrike">
                <a:solidFill>
                  <a:srgbClr val="4590ca"/>
                </a:solidFill>
                <a:latin typeface="Bitter"/>
                <a:ea typeface="Bitter"/>
              </a:rPr>
              <a:t>	</a:t>
            </a:r>
            <a:r>
              <a:rPr b="0" lang="pt-BR" sz="2000" spc="-1" strike="noStrike">
                <a:solidFill>
                  <a:srgbClr val="4590ca"/>
                </a:solidFill>
                <a:latin typeface="Bitter"/>
                <a:ea typeface="Bitter"/>
              </a:rPr>
              <a:t>	</a:t>
            </a:r>
            <a:r>
              <a:rPr b="0" lang="pt-BR" sz="2000" spc="-1" strike="noStrike">
                <a:solidFill>
                  <a:srgbClr val="4590ca"/>
                </a:solidFill>
                <a:latin typeface="Bitter"/>
                <a:ea typeface="Bitter"/>
              </a:rPr>
              <a:t>	</a:t>
            </a:r>
            <a:r>
              <a:rPr b="0" lang="pt-BR" sz="2000" spc="-1" strike="noStrike">
                <a:solidFill>
                  <a:srgbClr val="4590ca"/>
                </a:solidFill>
                <a:latin typeface="Bitter"/>
                <a:ea typeface="Bitter"/>
              </a:rPr>
              <a:t>	</a:t>
            </a:r>
            <a:r>
              <a:rPr b="0" lang="pt-BR" sz="2000" spc="-1" strike="noStrike">
                <a:solidFill>
                  <a:srgbClr val="4590ca"/>
                </a:solidFill>
                <a:latin typeface="Bitter"/>
                <a:ea typeface="Bitter"/>
              </a:rPr>
              <a:t>	</a:t>
            </a:r>
            <a:r>
              <a:rPr b="0" lang="pt-BR" sz="2000" spc="-1" strike="noStrike">
                <a:solidFill>
                  <a:srgbClr val="4590ca"/>
                </a:solidFill>
                <a:latin typeface="Bitter"/>
                <a:ea typeface="Bitter"/>
              </a:rPr>
              <a:t>	</a:t>
            </a:r>
            <a:r>
              <a:rPr b="0" lang="pt-BR" sz="2000" spc="-1" strike="noStrike">
                <a:solidFill>
                  <a:srgbClr val="4590ca"/>
                </a:solidFill>
                <a:latin typeface="Bitter"/>
                <a:ea typeface="Bitter"/>
              </a:rPr>
              <a:t>	</a:t>
            </a:r>
            <a:r>
              <a:rPr b="0" lang="pt-BR" sz="2000" spc="-1" strike="noStrike">
                <a:solidFill>
                  <a:srgbClr val="4590ca"/>
                </a:solidFill>
                <a:latin typeface="Bitter"/>
                <a:ea typeface="Bitter"/>
              </a:rPr>
              <a:t> LAVRAS</a:t>
            </a:r>
            <a:br/>
            <a:r>
              <a:rPr b="0" lang="pt-BR" sz="2000" spc="-1" strike="noStrike">
                <a:solidFill>
                  <a:srgbClr val="4590ca"/>
                </a:solidFill>
                <a:latin typeface="Bitter"/>
                <a:ea typeface="Bitter"/>
              </a:rPr>
              <a:t>	</a:t>
            </a:r>
            <a:r>
              <a:rPr b="0" lang="pt-BR" sz="2000" spc="-1" strike="noStrike">
                <a:solidFill>
                  <a:srgbClr val="4590ca"/>
                </a:solidFill>
                <a:latin typeface="Bitter"/>
                <a:ea typeface="Bitter"/>
              </a:rPr>
              <a:t>	</a:t>
            </a:r>
            <a:r>
              <a:rPr b="0" lang="pt-BR" sz="2000" spc="-1" strike="noStrike">
                <a:solidFill>
                  <a:srgbClr val="4590ca"/>
                </a:solidFill>
                <a:latin typeface="Bitter"/>
                <a:ea typeface="Bitter"/>
              </a:rPr>
              <a:t>	</a:t>
            </a:r>
            <a:r>
              <a:rPr b="0" lang="pt-BR" sz="2000" spc="-1" strike="noStrike">
                <a:solidFill>
                  <a:srgbClr val="4590ca"/>
                </a:solidFill>
                <a:latin typeface="Bitter"/>
                <a:ea typeface="Bitter"/>
              </a:rPr>
              <a:t>	</a:t>
            </a:r>
            <a:r>
              <a:rPr b="0" lang="pt-BR" sz="2000" spc="-1" strike="noStrike">
                <a:solidFill>
                  <a:srgbClr val="4590ca"/>
                </a:solidFill>
                <a:latin typeface="Bitter"/>
                <a:ea typeface="Bitter"/>
              </a:rPr>
              <a:t>	</a:t>
            </a:r>
            <a:r>
              <a:rPr b="0" lang="pt-BR" sz="2000" spc="-1" strike="noStrike">
                <a:solidFill>
                  <a:srgbClr val="4590ca"/>
                </a:solidFill>
                <a:latin typeface="Bitter"/>
                <a:ea typeface="Bitter"/>
              </a:rPr>
              <a:t>	</a:t>
            </a:r>
            <a:r>
              <a:rPr b="0" lang="pt-BR" sz="2000" spc="-1" strike="noStrike">
                <a:solidFill>
                  <a:srgbClr val="4590ca"/>
                </a:solidFill>
                <a:latin typeface="Bitter"/>
                <a:ea typeface="Bitter"/>
              </a:rPr>
              <a:t>	</a:t>
            </a:r>
            <a:r>
              <a:rPr b="0" lang="pt-BR" sz="2000" spc="-1" strike="noStrike">
                <a:solidFill>
                  <a:srgbClr val="4590ca"/>
                </a:solidFill>
                <a:latin typeface="Bitter"/>
                <a:ea typeface="Bitter"/>
              </a:rPr>
              <a:t>	</a:t>
            </a:r>
            <a:r>
              <a:rPr b="0" lang="pt-BR" sz="2000" spc="-1" strike="noStrike">
                <a:solidFill>
                  <a:srgbClr val="4590ca"/>
                </a:solidFill>
                <a:latin typeface="Bitter"/>
                <a:ea typeface="Bitter"/>
              </a:rPr>
              <a:t> VIÇOSA</a:t>
            </a:r>
            <a:endParaRPr b="0" lang="pt-BR" sz="2000" spc="-1" strike="noStrike">
              <a:latin typeface="Arial"/>
            </a:endParaRPr>
          </a:p>
          <a:p>
            <a:pPr marL="76320">
              <a:lnSpc>
                <a:spcPct val="90000"/>
              </a:lnSpc>
            </a:pPr>
            <a:endParaRPr b="0" lang="pt-BR" sz="2000" spc="-1" strike="noStrike">
              <a:latin typeface="Arial"/>
            </a:endParaRPr>
          </a:p>
          <a:p>
            <a:pPr marL="76320">
              <a:lnSpc>
                <a:spcPct val="90000"/>
              </a:lnSpc>
            </a:pPr>
            <a:endParaRPr b="0" lang="pt-BR" sz="2000" spc="-1" strike="noStrike">
              <a:latin typeface="Arial"/>
            </a:endParaRPr>
          </a:p>
          <a:p>
            <a:pPr marL="76320">
              <a:lnSpc>
                <a:spcPct val="90000"/>
              </a:lnSpc>
            </a:pPr>
            <a:r>
              <a:rPr b="0" lang="pt-BR" sz="2600" spc="-1" strike="noStrike">
                <a:solidFill>
                  <a:srgbClr val="ff0000"/>
                </a:solidFill>
                <a:latin typeface="Bitter"/>
                <a:ea typeface="Bitter"/>
              </a:rPr>
              <a:t>QUAIS OS LIMITES DE USO DOS BIOMAS?</a:t>
            </a:r>
            <a:endParaRPr b="0" lang="pt-BR" sz="2600" spc="-1" strike="noStrike">
              <a:latin typeface="Arial"/>
            </a:endParaRPr>
          </a:p>
          <a:p>
            <a:pPr marL="76320">
              <a:lnSpc>
                <a:spcPct val="90000"/>
              </a:lnSpc>
            </a:pPr>
            <a:r>
              <a:rPr b="0" lang="pt-BR" sz="2600" spc="-1" strike="noStrike">
                <a:solidFill>
                  <a:srgbClr val="ff0000"/>
                </a:solidFill>
                <a:latin typeface="Bitter"/>
                <a:ea typeface="Bitter"/>
              </a:rPr>
              <a:t>QUAIS SÃO AS SUAS POTENCIALIDADES?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229" name="Google Shape;342;p85" descr=""/>
          <p:cNvPicPr/>
          <p:nvPr/>
        </p:nvPicPr>
        <p:blipFill>
          <a:blip r:embed="rId2"/>
          <a:stretch/>
        </p:blipFill>
        <p:spPr>
          <a:xfrm>
            <a:off x="10002960" y="216000"/>
            <a:ext cx="2020680" cy="79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Imagem 8" descr=""/>
          <p:cNvPicPr/>
          <p:nvPr/>
        </p:nvPicPr>
        <p:blipFill>
          <a:blip r:embed="rId1"/>
          <a:stretch/>
        </p:blipFill>
        <p:spPr>
          <a:xfrm>
            <a:off x="0" y="5609880"/>
            <a:ext cx="12191400" cy="1247400"/>
          </a:xfrm>
          <a:prstGeom prst="rect">
            <a:avLst/>
          </a:prstGeom>
          <a:ln>
            <a:noFill/>
          </a:ln>
        </p:spPr>
      </p:pic>
      <p:sp>
        <p:nvSpPr>
          <p:cNvPr id="231" name="CustomShape 1"/>
          <p:cNvSpPr/>
          <p:nvPr/>
        </p:nvSpPr>
        <p:spPr>
          <a:xfrm>
            <a:off x="457200" y="219600"/>
            <a:ext cx="9406440" cy="93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pt-BR" sz="4000" spc="-1" strike="noStrike">
                <a:solidFill>
                  <a:srgbClr val="ff4000"/>
                </a:solidFill>
                <a:latin typeface="Arial"/>
              </a:rPr>
              <a:t>COMITÊ GESTOR PROJETO BIOMAS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457200" y="1605600"/>
            <a:ext cx="11422440" cy="365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EMBRAPA</a:t>
            </a:r>
            <a:endParaRPr b="0" lang="pt-BR" sz="3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UNIVERSIDADES FEDERAIS: ESALQ </a:t>
            </a:r>
            <a:br/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    LAVRAS</a:t>
            </a:r>
            <a:br/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VIÇOSA </a:t>
            </a:r>
            <a:endParaRPr b="0" lang="pt-BR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000" spc="-1" strike="noStrike">
                <a:solidFill>
                  <a:srgbClr val="ce181e"/>
                </a:solidFill>
                <a:latin typeface="Arial"/>
              </a:rPr>
              <a:t>CPRM - ANATER – MMA</a:t>
            </a:r>
            <a:endParaRPr b="0" lang="pt-BR" sz="3000" spc="-1" strike="noStrike">
              <a:latin typeface="Arial"/>
            </a:endParaRPr>
          </a:p>
        </p:txBody>
      </p:sp>
      <p:pic>
        <p:nvPicPr>
          <p:cNvPr id="233" name="Google Shape;342;p85" descr=""/>
          <p:cNvPicPr/>
          <p:nvPr/>
        </p:nvPicPr>
        <p:blipFill>
          <a:blip r:embed="rId2"/>
          <a:stretch/>
        </p:blipFill>
        <p:spPr>
          <a:xfrm>
            <a:off x="10002960" y="216000"/>
            <a:ext cx="2020680" cy="79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Imagem 8" descr=""/>
          <p:cNvPicPr/>
          <p:nvPr/>
        </p:nvPicPr>
        <p:blipFill>
          <a:blip r:embed="rId1"/>
          <a:stretch/>
        </p:blipFill>
        <p:spPr>
          <a:xfrm>
            <a:off x="0" y="5609880"/>
            <a:ext cx="12191400" cy="1247400"/>
          </a:xfrm>
          <a:prstGeom prst="rect">
            <a:avLst/>
          </a:prstGeom>
          <a:ln>
            <a:noFill/>
          </a:ln>
        </p:spPr>
      </p:pic>
      <p:sp>
        <p:nvSpPr>
          <p:cNvPr id="235" name="CustomShape 1"/>
          <p:cNvSpPr/>
          <p:nvPr/>
        </p:nvSpPr>
        <p:spPr>
          <a:xfrm>
            <a:off x="457200" y="219600"/>
            <a:ext cx="9406440" cy="100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pt-BR" sz="4000" spc="-1" strike="noStrike">
                <a:solidFill>
                  <a:srgbClr val="ff4000"/>
                </a:solidFill>
                <a:latin typeface="Arial"/>
              </a:rPr>
              <a:t>COMITÊ CIENTÍFICO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457200" y="1550880"/>
            <a:ext cx="11422440" cy="375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15000"/>
              </a:lnSpc>
            </a:pPr>
            <a:r>
              <a:rPr b="0" lang="pt-BR" sz="1800" spc="-1" strike="noStrike">
                <a:solidFill>
                  <a:srgbClr val="004b53"/>
                </a:solidFill>
                <a:latin typeface="Bitter"/>
                <a:ea typeface="Bitter"/>
              </a:rPr>
              <a:t>MISSÃO</a:t>
            </a:r>
            <a:endParaRPr b="0" lang="pt-BR" sz="1800" spc="-1" strike="noStrike">
              <a:latin typeface="Arial"/>
            </a:endParaRPr>
          </a:p>
          <a:p>
            <a:pPr marL="216000" indent="-215640">
              <a:lnSpc>
                <a:spcPct val="115000"/>
              </a:lnSpc>
              <a:spcBef>
                <a:spcPts val="15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4b53"/>
                </a:solidFill>
                <a:latin typeface="Bitter"/>
                <a:ea typeface="Bitter"/>
              </a:rPr>
              <a:t>SÍNTESE DO CONHECIMENTO NO TERRITÓRIO</a:t>
            </a:r>
            <a:endParaRPr b="0" lang="pt-BR" sz="1800" spc="-1" strike="noStrike">
              <a:latin typeface="Arial"/>
            </a:endParaRPr>
          </a:p>
          <a:p>
            <a:pPr marL="216000" indent="-215640">
              <a:lnSpc>
                <a:spcPct val="115000"/>
              </a:lnSpc>
              <a:spcBef>
                <a:spcPts val="15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4b53"/>
                </a:solidFill>
                <a:latin typeface="Bitter"/>
                <a:ea typeface="Bitter"/>
              </a:rPr>
              <a:t>APROXIMAR PESQUISA DA VISÃO ESTRATÉGICA APLICADA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pt-BR" sz="1800" spc="-1" strike="noStrike">
                <a:solidFill>
                  <a:srgbClr val="004b53"/>
                </a:solidFill>
                <a:latin typeface="Bitter"/>
                <a:ea typeface="Bitter"/>
              </a:rPr>
              <a:t>PESQUISAS APLICADAS E INTEGRADAS:</a:t>
            </a:r>
            <a:endParaRPr b="0" lang="pt-BR" sz="1800" spc="-1" strike="noStrike">
              <a:latin typeface="Arial"/>
            </a:endParaRPr>
          </a:p>
          <a:p>
            <a:pPr marL="216000" indent="-215640">
              <a:lnSpc>
                <a:spcPct val="115000"/>
              </a:lnSpc>
              <a:spcBef>
                <a:spcPts val="15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4b53"/>
                </a:solidFill>
                <a:latin typeface="Bitter"/>
                <a:ea typeface="Bitter"/>
              </a:rPr>
              <a:t>Água, Clima, Solos e Cobertura Vegetal</a:t>
            </a:r>
            <a:endParaRPr b="0" lang="pt-BR" sz="1800" spc="-1" strike="noStrike">
              <a:latin typeface="Arial"/>
            </a:endParaRPr>
          </a:p>
          <a:p>
            <a:pPr marL="216000" indent="-21564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4b53"/>
                </a:solidFill>
                <a:latin typeface="Bitter"/>
                <a:ea typeface="Bitter"/>
              </a:rPr>
              <a:t>Pecuária, Renda, Emprego</a:t>
            </a:r>
            <a:endParaRPr b="0" lang="pt-BR" sz="1800" spc="-1" strike="noStrike">
              <a:latin typeface="Arial"/>
            </a:endParaRPr>
          </a:p>
          <a:p>
            <a:pPr marL="216000" indent="-21564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4b53"/>
                </a:solidFill>
                <a:latin typeface="Bitter"/>
                <a:ea typeface="Bitter"/>
              </a:rPr>
              <a:t>Diversidade Geológica/Rochagem</a:t>
            </a:r>
            <a:br/>
            <a:r>
              <a:rPr b="0" lang="pt-BR" sz="1800" spc="-1" strike="noStrike">
                <a:solidFill>
                  <a:srgbClr val="004b53"/>
                </a:solidFill>
                <a:latin typeface="Bitter"/>
                <a:ea typeface="Bitter"/>
              </a:rPr>
              <a:t>Conhecimentos Transversais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37" name="Google Shape;342;p85" descr=""/>
          <p:cNvPicPr/>
          <p:nvPr/>
        </p:nvPicPr>
        <p:blipFill>
          <a:blip r:embed="rId2"/>
          <a:stretch/>
        </p:blipFill>
        <p:spPr>
          <a:xfrm>
            <a:off x="10002960" y="216000"/>
            <a:ext cx="2020680" cy="79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Imagem 8" descr=""/>
          <p:cNvPicPr/>
          <p:nvPr/>
        </p:nvPicPr>
        <p:blipFill>
          <a:blip r:embed="rId1"/>
          <a:stretch/>
        </p:blipFill>
        <p:spPr>
          <a:xfrm>
            <a:off x="0" y="5609880"/>
            <a:ext cx="12191400" cy="1247400"/>
          </a:xfrm>
          <a:prstGeom prst="rect">
            <a:avLst/>
          </a:prstGeom>
          <a:ln>
            <a:noFill/>
          </a:ln>
        </p:spPr>
      </p:pic>
      <p:sp>
        <p:nvSpPr>
          <p:cNvPr id="239" name="CustomShape 1"/>
          <p:cNvSpPr/>
          <p:nvPr/>
        </p:nvSpPr>
        <p:spPr>
          <a:xfrm>
            <a:off x="457200" y="219600"/>
            <a:ext cx="9406440" cy="113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pt-BR" sz="4000" spc="-1" strike="noStrike">
                <a:solidFill>
                  <a:srgbClr val="ff4000"/>
                </a:solidFill>
                <a:latin typeface="Arial"/>
              </a:rPr>
              <a:t>CAPITAIS DO FUTURO SUSTENTÁVEIS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40" name="CustomShape 2"/>
          <p:cNvSpPr/>
          <p:nvPr/>
        </p:nvSpPr>
        <p:spPr>
          <a:xfrm>
            <a:off x="457200" y="2145600"/>
            <a:ext cx="11422440" cy="365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400" spc="-1" strike="noStrike">
                <a:solidFill>
                  <a:srgbClr val="000000"/>
                </a:solidFill>
                <a:latin typeface="Arial"/>
              </a:rPr>
              <a:t>CONHECIMENTO APROFUNDADO</a:t>
            </a:r>
            <a:endParaRPr b="0" lang="pt-BR" sz="3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400" spc="-1" strike="noStrike">
                <a:solidFill>
                  <a:srgbClr val="000000"/>
                </a:solidFill>
                <a:latin typeface="Arial"/>
              </a:rPr>
              <a:t>DEFINIÇÃO DE LIMITES</a:t>
            </a:r>
            <a:endParaRPr b="0" lang="pt-BR" sz="3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400" spc="-1" strike="noStrike">
                <a:solidFill>
                  <a:srgbClr val="000000"/>
                </a:solidFill>
                <a:latin typeface="Arial"/>
              </a:rPr>
              <a:t>VISÃO HOLÍSTICA DA CIÊNCIA</a:t>
            </a:r>
            <a:endParaRPr b="0" lang="pt-BR" sz="3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400" spc="-1" strike="noStrike">
                <a:solidFill>
                  <a:srgbClr val="000000"/>
                </a:solidFill>
                <a:latin typeface="Arial"/>
              </a:rPr>
              <a:t>CONVERGÊNCIA TECNOLÓGICA</a:t>
            </a:r>
            <a:endParaRPr b="0" lang="pt-BR" sz="3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3400" spc="-1" strike="noStrike">
                <a:solidFill>
                  <a:srgbClr val="ce181e"/>
                </a:solidFill>
                <a:latin typeface="Arial"/>
              </a:rPr>
              <a:t>USO RESPONSÁVEL</a:t>
            </a:r>
            <a:endParaRPr b="0" lang="pt-BR" sz="3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3400" spc="-1" strike="noStrike">
                <a:solidFill>
                  <a:srgbClr val="ce181e"/>
                </a:solidFill>
                <a:latin typeface="Arial"/>
              </a:rPr>
              <a:t>DOS RECURSOS NATURAIS</a:t>
            </a:r>
            <a:endParaRPr b="0" lang="pt-BR" sz="3400" spc="-1" strike="noStrike">
              <a:latin typeface="Arial"/>
            </a:endParaRPr>
          </a:p>
        </p:txBody>
      </p:sp>
      <p:pic>
        <p:nvPicPr>
          <p:cNvPr id="241" name="Google Shape;342;p85" descr=""/>
          <p:cNvPicPr/>
          <p:nvPr/>
        </p:nvPicPr>
        <p:blipFill>
          <a:blip r:embed="rId2"/>
          <a:stretch/>
        </p:blipFill>
        <p:spPr>
          <a:xfrm>
            <a:off x="10002960" y="216000"/>
            <a:ext cx="2020680" cy="79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Imagem 8" descr=""/>
          <p:cNvPicPr/>
          <p:nvPr/>
        </p:nvPicPr>
        <p:blipFill>
          <a:blip r:embed="rId1"/>
          <a:stretch/>
        </p:blipFill>
        <p:spPr>
          <a:xfrm>
            <a:off x="0" y="5609880"/>
            <a:ext cx="12191400" cy="1247400"/>
          </a:xfrm>
          <a:prstGeom prst="rect">
            <a:avLst/>
          </a:prstGeom>
          <a:ln>
            <a:noFill/>
          </a:ln>
        </p:spPr>
      </p:pic>
      <p:sp>
        <p:nvSpPr>
          <p:cNvPr id="243" name="CustomShape 1"/>
          <p:cNvSpPr/>
          <p:nvPr/>
        </p:nvSpPr>
        <p:spPr>
          <a:xfrm>
            <a:off x="457200" y="219600"/>
            <a:ext cx="9406440" cy="113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pt-BR" sz="4000" spc="-1" strike="noStrike">
                <a:solidFill>
                  <a:srgbClr val="ff4000"/>
                </a:solidFill>
                <a:latin typeface="Arial"/>
              </a:rPr>
              <a:t>ETAPA INICIAL</a:t>
            </a:r>
            <a:endParaRPr b="0" lang="pt-BR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4000" spc="-1" strike="noStrike">
                <a:solidFill>
                  <a:srgbClr val="ff4000"/>
                </a:solidFill>
                <a:latin typeface="Arial"/>
              </a:rPr>
              <a:t>Projetos de Demonstração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457200" y="1605600"/>
            <a:ext cx="11422440" cy="365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717d"/>
                </a:solidFill>
                <a:latin typeface="Arial"/>
                <a:ea typeface="Bitter"/>
              </a:rPr>
              <a:t>CAATINGA </a:t>
            </a:r>
            <a:endParaRPr b="0" lang="pt-BR" sz="3200" spc="-1" strike="noStrike">
              <a:latin typeface="Arial"/>
            </a:endParaRPr>
          </a:p>
          <a:p>
            <a:pPr marL="76320">
              <a:lnSpc>
                <a:spcPct val="150000"/>
              </a:lnSpc>
            </a:pPr>
            <a:r>
              <a:rPr b="0" lang="pt-BR" sz="3200" spc="-1" strike="noStrike">
                <a:solidFill>
                  <a:srgbClr val="00717d"/>
                </a:solidFill>
                <a:latin typeface="Arial"/>
                <a:ea typeface="Bitter"/>
              </a:rPr>
              <a:t>                 </a:t>
            </a:r>
            <a:r>
              <a:rPr b="0" lang="pt-BR" sz="3200" spc="-1" strike="noStrike">
                <a:solidFill>
                  <a:srgbClr val="00717d"/>
                </a:solidFill>
                <a:latin typeface="Arial"/>
                <a:ea typeface="Bitter"/>
              </a:rPr>
              <a:t>TAUÁ  (CE)</a:t>
            </a:r>
            <a:endParaRPr b="0" lang="pt-BR" sz="3200" spc="-1" strike="noStrike">
              <a:latin typeface="Arial"/>
            </a:endParaRPr>
          </a:p>
          <a:p>
            <a:pPr marL="76320">
              <a:lnSpc>
                <a:spcPct val="115000"/>
              </a:lnSpc>
            </a:pPr>
            <a:r>
              <a:rPr b="0" lang="pt-BR" sz="3200" spc="-1" strike="noStrike">
                <a:solidFill>
                  <a:srgbClr val="00717d"/>
                </a:solidFill>
                <a:latin typeface="Arial"/>
                <a:ea typeface="Bitter"/>
              </a:rPr>
              <a:t>                 </a:t>
            </a:r>
            <a:r>
              <a:rPr b="0" lang="pt-BR" sz="3200" spc="-1" strike="noStrike">
                <a:solidFill>
                  <a:srgbClr val="00717d"/>
                </a:solidFill>
                <a:latin typeface="Arial"/>
                <a:ea typeface="Bitter"/>
              </a:rPr>
              <a:t>BARREIROS (BA) </a:t>
            </a:r>
            <a:endParaRPr b="0" lang="pt-BR" sz="3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717d"/>
                </a:solidFill>
                <a:latin typeface="Arial"/>
                <a:ea typeface="Bitter"/>
              </a:rPr>
              <a:t>CERRADO</a:t>
            </a:r>
            <a:br/>
            <a:r>
              <a:rPr b="0" lang="pt-BR" sz="3200" spc="-1" strike="noStrike">
                <a:solidFill>
                  <a:srgbClr val="00717d"/>
                </a:solidFill>
                <a:latin typeface="Arial"/>
                <a:ea typeface="Bitter"/>
              </a:rPr>
              <a:t>	</a:t>
            </a:r>
            <a:r>
              <a:rPr b="0" lang="pt-BR" sz="3200" spc="-1" strike="noStrike">
                <a:solidFill>
                  <a:srgbClr val="00717d"/>
                </a:solidFill>
                <a:latin typeface="Arial"/>
                <a:ea typeface="Bitter"/>
              </a:rPr>
              <a:t>	</a:t>
            </a:r>
            <a:r>
              <a:rPr b="0" lang="pt-BR" sz="3200" spc="-1" strike="noStrike">
                <a:solidFill>
                  <a:srgbClr val="00717d"/>
                </a:solidFill>
                <a:latin typeface="Arial"/>
                <a:ea typeface="Bitter"/>
              </a:rPr>
              <a:t>	</a:t>
            </a:r>
            <a:r>
              <a:rPr b="0" lang="pt-BR" sz="3200" spc="-1" strike="noStrike">
                <a:solidFill>
                  <a:srgbClr val="00717d"/>
                </a:solidFill>
                <a:latin typeface="Arial"/>
                <a:ea typeface="Bitter"/>
              </a:rPr>
              <a:t>	</a:t>
            </a:r>
            <a:r>
              <a:rPr b="0" lang="pt-BR" sz="3200" spc="-1" strike="noStrike">
                <a:solidFill>
                  <a:srgbClr val="00717d"/>
                </a:solidFill>
                <a:latin typeface="Arial"/>
                <a:ea typeface="Bitter"/>
              </a:rPr>
              <a:t>  RIO VERDE (GO)</a:t>
            </a:r>
            <a:br/>
            <a:r>
              <a:rPr b="0" lang="pt-BR" sz="3200" spc="-1" strike="noStrike">
                <a:solidFill>
                  <a:srgbClr val="00717d"/>
                </a:solidFill>
                <a:latin typeface="Arial"/>
                <a:ea typeface="Bitter"/>
              </a:rPr>
              <a:t>                PATOS DE MINAS (MG)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245" name="Google Shape;342;p85" descr=""/>
          <p:cNvPicPr/>
          <p:nvPr/>
        </p:nvPicPr>
        <p:blipFill>
          <a:blip r:embed="rId2"/>
          <a:stretch/>
        </p:blipFill>
        <p:spPr>
          <a:xfrm>
            <a:off x="10002960" y="216000"/>
            <a:ext cx="2020680" cy="79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Imagem 1" descr=""/>
          <p:cNvPicPr/>
          <p:nvPr/>
        </p:nvPicPr>
        <p:blipFill>
          <a:blip r:embed="rId1"/>
          <a:srcRect l="0" t="0" r="511" b="-178"/>
          <a:stretch/>
        </p:blipFill>
        <p:spPr>
          <a:xfrm>
            <a:off x="-86400" y="-28080"/>
            <a:ext cx="12430080" cy="6894360"/>
          </a:xfrm>
          <a:prstGeom prst="rect">
            <a:avLst/>
          </a:prstGeom>
          <a:ln>
            <a:noFill/>
          </a:ln>
        </p:spPr>
      </p:pic>
      <p:sp>
        <p:nvSpPr>
          <p:cNvPr id="154" name="CustomShape 1"/>
          <p:cNvSpPr/>
          <p:nvPr/>
        </p:nvSpPr>
        <p:spPr>
          <a:xfrm>
            <a:off x="5609880" y="3988440"/>
            <a:ext cx="7994160" cy="136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ffffff"/>
                </a:solidFill>
                <a:latin typeface="Arial"/>
                <a:ea typeface="DejaVu Sans"/>
              </a:rPr>
              <a:t>DIÁLOGO </a:t>
            </a:r>
            <a:endParaRPr b="0" lang="pt-BR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ffffff"/>
                </a:solidFill>
                <a:latin typeface="Arial"/>
                <a:ea typeface="DejaVu Sans"/>
              </a:rPr>
              <a:t>CIÊNCIA E SOCIEDADE</a:t>
            </a:r>
            <a:endParaRPr b="0" lang="pt-BR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2800" spc="-1" strike="noStrike"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5328000" y="5243760"/>
            <a:ext cx="8517240" cy="161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Arial"/>
                <a:ea typeface="DejaVu Sans"/>
              </a:rPr>
              <a:t>FERNANDO BARROS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Arial"/>
                <a:ea typeface="DejaVu Sans"/>
              </a:rPr>
              <a:t>Gerente Executivo</a:t>
            </a:r>
            <a:br/>
            <a:r>
              <a:rPr b="0" lang="pt-BR" sz="2000" spc="-1" strike="noStrike">
                <a:solidFill>
                  <a:srgbClr val="ffffff"/>
                </a:solidFill>
                <a:latin typeface="Arial"/>
                <a:ea typeface="DejaVu Sans"/>
              </a:rPr>
              <a:t>Instituto Fórum do Futuro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2"/>
          <a:stretch/>
        </p:blipFill>
        <p:spPr>
          <a:xfrm>
            <a:off x="7882200" y="2952000"/>
            <a:ext cx="3277440" cy="918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Imagem 8" descr=""/>
          <p:cNvPicPr/>
          <p:nvPr/>
        </p:nvPicPr>
        <p:blipFill>
          <a:blip r:embed="rId1"/>
          <a:stretch/>
        </p:blipFill>
        <p:spPr>
          <a:xfrm>
            <a:off x="0" y="5609880"/>
            <a:ext cx="12191400" cy="1247400"/>
          </a:xfrm>
          <a:prstGeom prst="rect">
            <a:avLst/>
          </a:prstGeom>
          <a:ln>
            <a:noFill/>
          </a:ln>
        </p:spPr>
      </p:pic>
      <p:sp>
        <p:nvSpPr>
          <p:cNvPr id="247" name="CustomShape 1"/>
          <p:cNvSpPr/>
          <p:nvPr/>
        </p:nvSpPr>
        <p:spPr>
          <a:xfrm>
            <a:off x="457200" y="219600"/>
            <a:ext cx="9406440" cy="113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pt-BR" sz="4000" spc="-1" strike="noStrike">
                <a:solidFill>
                  <a:srgbClr val="ff4000"/>
                </a:solidFill>
                <a:latin typeface="Arial"/>
              </a:rPr>
              <a:t>CONSTRUÇÃO DE INDICADORES</a:t>
            </a:r>
            <a:endParaRPr b="0" lang="pt-BR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4000" spc="-1" strike="noStrike">
                <a:solidFill>
                  <a:srgbClr val="ff4000"/>
                </a:solidFill>
                <a:latin typeface="Arial"/>
              </a:rPr>
              <a:t>CONTEMPORÂNEOS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457200" y="1605600"/>
            <a:ext cx="11422440" cy="365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000" spc="-1" strike="noStrike">
                <a:solidFill>
                  <a:srgbClr val="000000"/>
                </a:solidFill>
                <a:latin typeface="Arial"/>
              </a:rPr>
              <a:t>SUSTENTABILIDADE </a:t>
            </a:r>
            <a:endParaRPr b="0" lang="pt-BR" sz="4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000" spc="-1" strike="noStrike">
                <a:solidFill>
                  <a:srgbClr val="000000"/>
                </a:solidFill>
                <a:latin typeface="Arial"/>
              </a:rPr>
              <a:t>INCLUSÃO SOCIAL</a:t>
            </a:r>
            <a:endParaRPr b="0" lang="pt-BR" sz="4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000" spc="-1" strike="noStrike">
                <a:solidFill>
                  <a:srgbClr val="000000"/>
                </a:solidFill>
                <a:latin typeface="Arial"/>
              </a:rPr>
              <a:t>AMBIENTE DE NEGÓCIOS 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249" name="Google Shape;342;p85" descr=""/>
          <p:cNvPicPr/>
          <p:nvPr/>
        </p:nvPicPr>
        <p:blipFill>
          <a:blip r:embed="rId2"/>
          <a:stretch/>
        </p:blipFill>
        <p:spPr>
          <a:xfrm>
            <a:off x="10002960" y="216000"/>
            <a:ext cx="2020680" cy="79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681840" y="270000"/>
            <a:ext cx="10899720" cy="57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3fa9f5"/>
                </a:solidFill>
                <a:latin typeface="Georgia"/>
                <a:ea typeface="Georgia"/>
              </a:rPr>
              <a:t>Mudanças nos hábitos alimentares </a:t>
            </a:r>
            <a:r>
              <a:rPr b="0" lang="pt-BR" sz="1600" spc="-1" strike="noStrike">
                <a:solidFill>
                  <a:srgbClr val="3fa9f5"/>
                </a:solidFill>
                <a:latin typeface="Georgia"/>
                <a:ea typeface="Georgia"/>
              </a:rPr>
              <a:t>(tendências de consumo)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51" name="CustomShape 2"/>
          <p:cNvSpPr/>
          <p:nvPr/>
        </p:nvSpPr>
        <p:spPr>
          <a:xfrm>
            <a:off x="679680" y="-15120"/>
            <a:ext cx="10290600" cy="28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pt-BR" sz="1400" spc="-1" strike="noStrike">
                <a:solidFill>
                  <a:srgbClr val="ffffff"/>
                </a:solidFill>
                <a:latin typeface="Calibri"/>
                <a:ea typeface="Calibri"/>
              </a:rPr>
              <a:t>Drivers do Sistema Agroalimentar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252" name="Google Shape;524;p109" descr=""/>
          <p:cNvPicPr/>
          <p:nvPr/>
        </p:nvPicPr>
        <p:blipFill>
          <a:blip r:embed="rId1"/>
          <a:stretch/>
        </p:blipFill>
        <p:spPr>
          <a:xfrm>
            <a:off x="637920" y="4490640"/>
            <a:ext cx="863640" cy="647640"/>
          </a:xfrm>
          <a:prstGeom prst="rect">
            <a:avLst/>
          </a:prstGeom>
          <a:ln>
            <a:noFill/>
          </a:ln>
        </p:spPr>
      </p:pic>
      <p:pic>
        <p:nvPicPr>
          <p:cNvPr id="253" name="Google Shape;525;p109" descr=""/>
          <p:cNvPicPr/>
          <p:nvPr/>
        </p:nvPicPr>
        <p:blipFill>
          <a:blip r:embed="rId2"/>
          <a:stretch/>
        </p:blipFill>
        <p:spPr>
          <a:xfrm>
            <a:off x="637920" y="2420640"/>
            <a:ext cx="863640" cy="647640"/>
          </a:xfrm>
          <a:prstGeom prst="rect">
            <a:avLst/>
          </a:prstGeom>
          <a:ln>
            <a:noFill/>
          </a:ln>
        </p:spPr>
      </p:pic>
      <p:pic>
        <p:nvPicPr>
          <p:cNvPr id="254" name="Google Shape;526;p109" descr=""/>
          <p:cNvPicPr/>
          <p:nvPr/>
        </p:nvPicPr>
        <p:blipFill>
          <a:blip r:embed="rId3"/>
          <a:stretch/>
        </p:blipFill>
        <p:spPr>
          <a:xfrm>
            <a:off x="637920" y="3800520"/>
            <a:ext cx="863640" cy="647640"/>
          </a:xfrm>
          <a:prstGeom prst="rect">
            <a:avLst/>
          </a:prstGeom>
          <a:ln>
            <a:noFill/>
          </a:ln>
        </p:spPr>
      </p:pic>
      <p:pic>
        <p:nvPicPr>
          <p:cNvPr id="255" name="Google Shape;527;p109" descr=""/>
          <p:cNvPicPr/>
          <p:nvPr/>
        </p:nvPicPr>
        <p:blipFill>
          <a:blip r:embed="rId4"/>
          <a:stretch/>
        </p:blipFill>
        <p:spPr>
          <a:xfrm>
            <a:off x="637920" y="3110760"/>
            <a:ext cx="863640" cy="647640"/>
          </a:xfrm>
          <a:prstGeom prst="rect">
            <a:avLst/>
          </a:prstGeom>
          <a:ln>
            <a:noFill/>
          </a:ln>
        </p:spPr>
      </p:pic>
      <p:pic>
        <p:nvPicPr>
          <p:cNvPr id="256" name="Google Shape;528;p109" descr=""/>
          <p:cNvPicPr/>
          <p:nvPr/>
        </p:nvPicPr>
        <p:blipFill>
          <a:blip r:embed="rId5"/>
          <a:stretch/>
        </p:blipFill>
        <p:spPr>
          <a:xfrm>
            <a:off x="637920" y="1730520"/>
            <a:ext cx="863640" cy="647640"/>
          </a:xfrm>
          <a:prstGeom prst="rect">
            <a:avLst/>
          </a:prstGeom>
          <a:ln>
            <a:noFill/>
          </a:ln>
        </p:spPr>
      </p:pic>
      <p:pic>
        <p:nvPicPr>
          <p:cNvPr id="257" name="Google Shape;529;p109" descr=""/>
          <p:cNvPicPr/>
          <p:nvPr/>
        </p:nvPicPr>
        <p:blipFill>
          <a:blip r:embed="rId6"/>
          <a:stretch/>
        </p:blipFill>
        <p:spPr>
          <a:xfrm>
            <a:off x="637920" y="1040400"/>
            <a:ext cx="863640" cy="647640"/>
          </a:xfrm>
          <a:prstGeom prst="rect">
            <a:avLst/>
          </a:prstGeom>
          <a:ln>
            <a:noFill/>
          </a:ln>
        </p:spPr>
      </p:pic>
      <p:pic>
        <p:nvPicPr>
          <p:cNvPr id="258" name="Imagem 8" descr=""/>
          <p:cNvPicPr/>
          <p:nvPr/>
        </p:nvPicPr>
        <p:blipFill>
          <a:blip r:embed="rId7"/>
          <a:stretch/>
        </p:blipFill>
        <p:spPr>
          <a:xfrm>
            <a:off x="0" y="5609880"/>
            <a:ext cx="12191400" cy="1247400"/>
          </a:xfrm>
          <a:prstGeom prst="rect">
            <a:avLst/>
          </a:prstGeom>
          <a:ln>
            <a:noFill/>
          </a:ln>
        </p:spPr>
      </p:pic>
      <p:pic>
        <p:nvPicPr>
          <p:cNvPr id="259" name="Google Shape;530;p109" descr=""/>
          <p:cNvPicPr/>
          <p:nvPr/>
        </p:nvPicPr>
        <p:blipFill>
          <a:blip r:embed="rId8"/>
          <a:stretch/>
        </p:blipFill>
        <p:spPr>
          <a:xfrm>
            <a:off x="629280" y="5180760"/>
            <a:ext cx="883800" cy="662760"/>
          </a:xfrm>
          <a:prstGeom prst="rect">
            <a:avLst/>
          </a:prstGeom>
          <a:ln>
            <a:noFill/>
          </a:ln>
        </p:spPr>
      </p:pic>
      <p:sp>
        <p:nvSpPr>
          <p:cNvPr id="260" name="CustomShape 3"/>
          <p:cNvSpPr/>
          <p:nvPr/>
        </p:nvSpPr>
        <p:spPr>
          <a:xfrm>
            <a:off x="1513800" y="836640"/>
            <a:ext cx="3877200" cy="563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250000"/>
              </a:lnSpc>
            </a:pPr>
            <a:r>
              <a:rPr b="1" lang="pt-BR" sz="1800" spc="-1" strike="noStrike">
                <a:solidFill>
                  <a:srgbClr val="3f3f3f"/>
                </a:solidFill>
                <a:latin typeface="Calibri"/>
                <a:ea typeface="Calibri"/>
              </a:rPr>
              <a:t>Saudabilidade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250000"/>
              </a:lnSpc>
            </a:pPr>
            <a:r>
              <a:rPr b="1" lang="pt-BR" sz="1800" spc="-1" strike="noStrike">
                <a:solidFill>
                  <a:srgbClr val="3f3f3f"/>
                </a:solidFill>
                <a:latin typeface="Calibri"/>
                <a:ea typeface="Calibri"/>
              </a:rPr>
              <a:t>Praticidade e conveniência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250000"/>
              </a:lnSpc>
            </a:pPr>
            <a:r>
              <a:rPr b="1" lang="pt-BR" sz="1800" spc="-1" strike="noStrike">
                <a:solidFill>
                  <a:srgbClr val="3f3f3f"/>
                </a:solidFill>
                <a:latin typeface="Calibri"/>
                <a:ea typeface="Calibri"/>
              </a:rPr>
              <a:t>Consumo Consciente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250000"/>
              </a:lnSpc>
            </a:pPr>
            <a:r>
              <a:rPr b="1" lang="pt-BR" sz="1800" spc="-1" strike="noStrike">
                <a:solidFill>
                  <a:srgbClr val="3f3f3f"/>
                </a:solidFill>
                <a:latin typeface="Calibri"/>
                <a:ea typeface="Calibri"/>
              </a:rPr>
              <a:t>Gourmet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250000"/>
              </a:lnSpc>
            </a:pPr>
            <a:r>
              <a:rPr b="1" lang="pt-BR" sz="1800" spc="-1" strike="noStrike">
                <a:solidFill>
                  <a:srgbClr val="3f3f3f"/>
                </a:solidFill>
                <a:latin typeface="Calibri"/>
                <a:ea typeface="Calibri"/>
              </a:rPr>
              <a:t>Digital Cooking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250000"/>
              </a:lnSpc>
            </a:pPr>
            <a:r>
              <a:rPr b="1" lang="pt-BR" sz="1800" spc="-1" strike="noStrike">
                <a:solidFill>
                  <a:srgbClr val="3f3f3f"/>
                </a:solidFill>
                <a:latin typeface="Calibri"/>
                <a:ea typeface="Calibri"/>
              </a:rPr>
              <a:t>Feito em casa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250000"/>
              </a:lnSpc>
            </a:pPr>
            <a:r>
              <a:rPr b="1" lang="pt-BR" sz="1800" spc="-1" strike="noStrike">
                <a:solidFill>
                  <a:srgbClr val="3f3f3f"/>
                </a:solidFill>
                <a:latin typeface="Calibri"/>
                <a:ea typeface="Calibri"/>
              </a:rPr>
              <a:t>Vegetarianismo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250000"/>
              </a:lnSpc>
            </a:pPr>
            <a:endParaRPr b="0" lang="pt-BR" sz="1800" spc="-1" strike="noStrike">
              <a:latin typeface="Arial"/>
            </a:endParaRPr>
          </a:p>
        </p:txBody>
      </p:sp>
      <p:grpSp>
        <p:nvGrpSpPr>
          <p:cNvPr id="261" name="Group 4"/>
          <p:cNvGrpSpPr/>
          <p:nvPr/>
        </p:nvGrpSpPr>
        <p:grpSpPr>
          <a:xfrm>
            <a:off x="3596760" y="894240"/>
            <a:ext cx="5095800" cy="1076400"/>
            <a:chOff x="3596760" y="894240"/>
            <a:chExt cx="5095800" cy="1076400"/>
          </a:xfrm>
        </p:grpSpPr>
        <p:sp>
          <p:nvSpPr>
            <p:cNvPr id="262" name="CustomShape 5"/>
            <p:cNvSpPr/>
            <p:nvPr/>
          </p:nvSpPr>
          <p:spPr>
            <a:xfrm>
              <a:off x="3596760" y="1344600"/>
              <a:ext cx="18957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3fa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3" name="CustomShape 6"/>
            <p:cNvSpPr/>
            <p:nvPr/>
          </p:nvSpPr>
          <p:spPr>
            <a:xfrm rot="10800000">
              <a:off x="5492880" y="920520"/>
              <a:ext cx="360" cy="977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3fa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4" name="CustomShape 7"/>
            <p:cNvSpPr/>
            <p:nvPr/>
          </p:nvSpPr>
          <p:spPr>
            <a:xfrm>
              <a:off x="5577840" y="894240"/>
              <a:ext cx="3114720" cy="1076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pt-BR" sz="1600" spc="-1" strike="noStrike">
                  <a:solidFill>
                    <a:srgbClr val="3f3f3f"/>
                  </a:solidFill>
                  <a:latin typeface="Calibri"/>
                  <a:ea typeface="Calibri"/>
                </a:rPr>
                <a:t>Saúde preventiva</a:t>
              </a:r>
              <a:endParaRPr b="0" lang="pt-BR" sz="16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pt-BR" sz="1600" spc="-1" strike="noStrike">
                  <a:solidFill>
                    <a:srgbClr val="3f3f3f"/>
                  </a:solidFill>
                  <a:latin typeface="Calibri"/>
                  <a:ea typeface="Calibri"/>
                </a:rPr>
                <a:t>Certificação de origem</a:t>
              </a:r>
              <a:endParaRPr b="0" lang="pt-BR" sz="16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pt-BR" sz="1600" spc="-1" strike="noStrike">
                  <a:solidFill>
                    <a:srgbClr val="3f3f3f"/>
                  </a:solidFill>
                  <a:latin typeface="Calibri"/>
                  <a:ea typeface="Calibri"/>
                </a:rPr>
                <a:t>Alimentos funcionais</a:t>
              </a:r>
              <a:endParaRPr b="0" lang="pt-BR" sz="16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pt-BR" sz="1600" spc="-1" strike="noStrike">
                  <a:solidFill>
                    <a:srgbClr val="3f3f3f"/>
                  </a:solidFill>
                  <a:latin typeface="Calibri"/>
                  <a:ea typeface="Calibri"/>
                </a:rPr>
                <a:t>Boa nutrição</a:t>
              </a:r>
              <a:endParaRPr b="0" lang="pt-BR" sz="1600" spc="-1" strike="noStrike">
                <a:latin typeface="Arial"/>
              </a:endParaRPr>
            </a:p>
          </p:txBody>
        </p:sp>
      </p:grpSp>
      <p:grpSp>
        <p:nvGrpSpPr>
          <p:cNvPr id="265" name="Group 8"/>
          <p:cNvGrpSpPr/>
          <p:nvPr/>
        </p:nvGrpSpPr>
        <p:grpSpPr>
          <a:xfrm>
            <a:off x="5208840" y="1199880"/>
            <a:ext cx="6552720" cy="1384200"/>
            <a:chOff x="5208840" y="1199880"/>
            <a:chExt cx="6552720" cy="1384200"/>
          </a:xfrm>
        </p:grpSpPr>
        <p:sp>
          <p:nvSpPr>
            <p:cNvPr id="266" name="CustomShape 9"/>
            <p:cNvSpPr/>
            <p:nvPr/>
          </p:nvSpPr>
          <p:spPr>
            <a:xfrm>
              <a:off x="5208840" y="2031120"/>
              <a:ext cx="31316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3fa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7" name="CustomShape 10"/>
            <p:cNvSpPr/>
            <p:nvPr/>
          </p:nvSpPr>
          <p:spPr>
            <a:xfrm rot="10800000">
              <a:off x="8341200" y="1607040"/>
              <a:ext cx="360" cy="977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3fa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8" name="CustomShape 11"/>
            <p:cNvSpPr/>
            <p:nvPr/>
          </p:nvSpPr>
          <p:spPr>
            <a:xfrm>
              <a:off x="8426160" y="1199880"/>
              <a:ext cx="3335400" cy="1322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pt-BR" sz="1600" spc="-1" strike="noStrike">
                  <a:solidFill>
                    <a:srgbClr val="3f3f3f"/>
                  </a:solidFill>
                  <a:latin typeface="Calibri"/>
                  <a:ea typeface="Calibri"/>
                </a:rPr>
                <a:t>Facilidade de preparo</a:t>
              </a:r>
              <a:endParaRPr b="0" lang="pt-BR" sz="16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pt-BR" sz="1600" spc="-1" strike="noStrike">
                  <a:solidFill>
                    <a:srgbClr val="3f3f3f"/>
                  </a:solidFill>
                  <a:latin typeface="Calibri"/>
                  <a:ea typeface="Calibri"/>
                </a:rPr>
                <a:t>Embalagens inteligentes</a:t>
              </a:r>
              <a:endParaRPr b="0" lang="pt-BR" sz="16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pt-BR" sz="1600" spc="-1" strike="noStrike">
                  <a:solidFill>
                    <a:srgbClr val="3f3f3f"/>
                  </a:solidFill>
                  <a:latin typeface="Calibri"/>
                  <a:ea typeface="Calibri"/>
                </a:rPr>
                <a:t>Alimentação fora de casa</a:t>
              </a:r>
              <a:endParaRPr b="0" lang="pt-BR" sz="16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pt-BR" sz="1600" spc="-1" strike="noStrike">
                  <a:solidFill>
                    <a:srgbClr val="3f3f3f"/>
                  </a:solidFill>
                  <a:latin typeface="Calibri"/>
                  <a:ea typeface="Calibri"/>
                </a:rPr>
                <a:t>E-commerce</a:t>
              </a:r>
              <a:endParaRPr b="0" lang="pt-BR" sz="16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pt-BR" sz="1600" spc="-1" strike="noStrike">
                <a:latin typeface="Arial"/>
              </a:endParaRPr>
            </a:p>
          </p:txBody>
        </p:sp>
      </p:grpSp>
      <p:grpSp>
        <p:nvGrpSpPr>
          <p:cNvPr id="269" name="Group 12"/>
          <p:cNvGrpSpPr/>
          <p:nvPr/>
        </p:nvGrpSpPr>
        <p:grpSpPr>
          <a:xfrm>
            <a:off x="4411080" y="2122920"/>
            <a:ext cx="7147440" cy="1003320"/>
            <a:chOff x="4411080" y="2122920"/>
            <a:chExt cx="7147440" cy="1003320"/>
          </a:xfrm>
        </p:grpSpPr>
        <p:sp>
          <p:nvSpPr>
            <p:cNvPr id="270" name="CustomShape 13"/>
            <p:cNvSpPr/>
            <p:nvPr/>
          </p:nvSpPr>
          <p:spPr>
            <a:xfrm>
              <a:off x="4411080" y="2573280"/>
              <a:ext cx="5094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3fa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" name="CustomShape 14"/>
            <p:cNvSpPr/>
            <p:nvPr/>
          </p:nvSpPr>
          <p:spPr>
            <a:xfrm rot="10800000">
              <a:off x="4921200" y="2148840"/>
              <a:ext cx="360" cy="977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3fa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2" name="CustomShape 15"/>
            <p:cNvSpPr/>
            <p:nvPr/>
          </p:nvSpPr>
          <p:spPr>
            <a:xfrm>
              <a:off x="5005800" y="2122920"/>
              <a:ext cx="6552720" cy="830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pt-BR" sz="1600" spc="-1" strike="noStrike">
                  <a:solidFill>
                    <a:srgbClr val="3f3f3f"/>
                  </a:solidFill>
                  <a:latin typeface="Calibri"/>
                  <a:ea typeface="Calibri"/>
                </a:rPr>
                <a:t>Satisfação pessoal &amp; bem-estar coletivo</a:t>
              </a:r>
              <a:endParaRPr b="0" lang="pt-BR" sz="16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pt-BR" sz="1600" spc="-1" strike="noStrike">
                  <a:solidFill>
                    <a:srgbClr val="3f3f3f"/>
                  </a:solidFill>
                  <a:latin typeface="Calibri"/>
                  <a:ea typeface="Calibri"/>
                </a:rPr>
                <a:t>Processos sustentáveis de produção</a:t>
              </a:r>
              <a:br/>
              <a:r>
                <a:rPr b="0" lang="pt-BR" sz="1600" spc="-1" strike="noStrike">
                  <a:solidFill>
                    <a:srgbClr val="3f3f3f"/>
                  </a:solidFill>
                  <a:latin typeface="Calibri"/>
                  <a:ea typeface="Calibri"/>
                </a:rPr>
                <a:t>Certificação de origem e Produção local </a:t>
              </a:r>
              <a:endParaRPr b="0" lang="pt-BR" sz="1600" spc="-1" strike="noStrike">
                <a:latin typeface="Arial"/>
              </a:endParaRPr>
            </a:p>
          </p:txBody>
        </p:sp>
      </p:grpSp>
      <p:grpSp>
        <p:nvGrpSpPr>
          <p:cNvPr id="273" name="Group 16"/>
          <p:cNvGrpSpPr/>
          <p:nvPr/>
        </p:nvGrpSpPr>
        <p:grpSpPr>
          <a:xfrm>
            <a:off x="2886120" y="2945520"/>
            <a:ext cx="6330240" cy="1568880"/>
            <a:chOff x="2886120" y="2945520"/>
            <a:chExt cx="6330240" cy="1568880"/>
          </a:xfrm>
        </p:grpSpPr>
        <p:sp>
          <p:nvSpPr>
            <p:cNvPr id="274" name="CustomShape 17"/>
            <p:cNvSpPr/>
            <p:nvPr/>
          </p:nvSpPr>
          <p:spPr>
            <a:xfrm>
              <a:off x="2886120" y="3395880"/>
              <a:ext cx="16059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3fa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5" name="CustomShape 18"/>
            <p:cNvSpPr/>
            <p:nvPr/>
          </p:nvSpPr>
          <p:spPr>
            <a:xfrm rot="10800000">
              <a:off x="4492800" y="3035160"/>
              <a:ext cx="360" cy="913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3fa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6" name="CustomShape 19"/>
            <p:cNvSpPr/>
            <p:nvPr/>
          </p:nvSpPr>
          <p:spPr>
            <a:xfrm>
              <a:off x="4577400" y="2945520"/>
              <a:ext cx="4638960" cy="1568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pt-BR" sz="1600" spc="-1" strike="noStrike">
                  <a:solidFill>
                    <a:srgbClr val="3f3f3f"/>
                  </a:solidFill>
                  <a:latin typeface="Calibri"/>
                  <a:ea typeface="Calibri"/>
                </a:rPr>
                <a:t>Sensoriabilidade e prazer</a:t>
              </a:r>
              <a:endParaRPr b="0" lang="pt-BR" sz="16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pt-BR" sz="1600" spc="-1" strike="noStrike">
                  <a:solidFill>
                    <a:srgbClr val="3f3f3f"/>
                  </a:solidFill>
                  <a:latin typeface="Calibri"/>
                  <a:ea typeface="Calibri"/>
                </a:rPr>
                <a:t>Diferencial de qualidade</a:t>
              </a:r>
              <a:endParaRPr b="0" lang="pt-BR" sz="16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pt-BR" sz="1600" spc="-1" strike="noStrike">
                  <a:solidFill>
                    <a:srgbClr val="3f3f3f"/>
                  </a:solidFill>
                  <a:latin typeface="Calibri"/>
                  <a:ea typeface="Calibri"/>
                </a:rPr>
                <a:t>Consumo sofisticado</a:t>
              </a:r>
              <a:endParaRPr b="0" lang="pt-BR" sz="16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pt-BR" sz="1600" spc="-1" strike="noStrike">
                  <a:solidFill>
                    <a:srgbClr val="3f3f3f"/>
                  </a:solidFill>
                  <a:latin typeface="Calibri"/>
                  <a:ea typeface="Calibri"/>
                </a:rPr>
                <a:t>Mais poder de compra</a:t>
              </a:r>
              <a:endParaRPr b="0" lang="pt-BR" sz="16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pt-BR" sz="16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pt-BR" sz="1600" spc="-1" strike="noStrike">
                <a:latin typeface="Arial"/>
              </a:endParaRPr>
            </a:p>
          </p:txBody>
        </p:sp>
      </p:grpSp>
      <p:grpSp>
        <p:nvGrpSpPr>
          <p:cNvPr id="277" name="Group 20"/>
          <p:cNvGrpSpPr/>
          <p:nvPr/>
        </p:nvGrpSpPr>
        <p:grpSpPr>
          <a:xfrm>
            <a:off x="3623400" y="3876840"/>
            <a:ext cx="8567280" cy="830160"/>
            <a:chOff x="3623400" y="3876840"/>
            <a:chExt cx="8567280" cy="830160"/>
          </a:xfrm>
        </p:grpSpPr>
        <p:sp>
          <p:nvSpPr>
            <p:cNvPr id="278" name="CustomShape 21"/>
            <p:cNvSpPr/>
            <p:nvPr/>
          </p:nvSpPr>
          <p:spPr>
            <a:xfrm>
              <a:off x="3623400" y="4327200"/>
              <a:ext cx="9475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3fa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9" name="CustomShape 22"/>
            <p:cNvSpPr/>
            <p:nvPr/>
          </p:nvSpPr>
          <p:spPr>
            <a:xfrm rot="10800000">
              <a:off x="4585680" y="3903120"/>
              <a:ext cx="360" cy="744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3fa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" name="CustomShape 23"/>
            <p:cNvSpPr/>
            <p:nvPr/>
          </p:nvSpPr>
          <p:spPr>
            <a:xfrm>
              <a:off x="4670640" y="3876840"/>
              <a:ext cx="7520040" cy="830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pt-BR" sz="1600" spc="-1" strike="noStrike">
                  <a:solidFill>
                    <a:srgbClr val="3f3f3f"/>
                  </a:solidFill>
                  <a:latin typeface="Calibri"/>
                  <a:ea typeface="Calibri"/>
                </a:rPr>
                <a:t>Produção customizada (individual e industrial)</a:t>
              </a:r>
              <a:endParaRPr b="0" lang="pt-BR" sz="16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pt-BR" sz="1600" spc="-1" strike="noStrike">
                  <a:solidFill>
                    <a:srgbClr val="3f3f3f"/>
                  </a:solidFill>
                  <a:latin typeface="Calibri"/>
                  <a:ea typeface="Calibri"/>
                </a:rPr>
                <a:t>Novas apresentações de ingredientes</a:t>
              </a:r>
              <a:endParaRPr b="0" lang="pt-BR" sz="16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pt-BR" sz="1600" spc="-1" strike="noStrike">
                  <a:solidFill>
                    <a:srgbClr val="3f3f3f"/>
                  </a:solidFill>
                  <a:latin typeface="Calibri"/>
                  <a:ea typeface="Calibri"/>
                </a:rPr>
                <a:t>Manufatura aditiva de alimentos</a:t>
              </a:r>
              <a:endParaRPr b="0" lang="pt-BR" sz="1600" spc="-1" strike="noStrike">
                <a:latin typeface="Arial"/>
              </a:endParaRPr>
            </a:p>
          </p:txBody>
        </p:sp>
      </p:grpSp>
      <p:grpSp>
        <p:nvGrpSpPr>
          <p:cNvPr id="281" name="Group 24"/>
          <p:cNvGrpSpPr/>
          <p:nvPr/>
        </p:nvGrpSpPr>
        <p:grpSpPr>
          <a:xfrm>
            <a:off x="3466440" y="4638600"/>
            <a:ext cx="8566560" cy="846720"/>
            <a:chOff x="3466440" y="4638600"/>
            <a:chExt cx="8566560" cy="846720"/>
          </a:xfrm>
        </p:grpSpPr>
        <p:sp>
          <p:nvSpPr>
            <p:cNvPr id="282" name="CustomShape 25"/>
            <p:cNvSpPr/>
            <p:nvPr/>
          </p:nvSpPr>
          <p:spPr>
            <a:xfrm>
              <a:off x="3466440" y="5012640"/>
              <a:ext cx="9475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3fa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3" name="CustomShape 26"/>
            <p:cNvSpPr/>
            <p:nvPr/>
          </p:nvSpPr>
          <p:spPr>
            <a:xfrm rot="10800000">
              <a:off x="4428360" y="4740840"/>
              <a:ext cx="360" cy="744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3fa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4" name="CustomShape 27"/>
            <p:cNvSpPr/>
            <p:nvPr/>
          </p:nvSpPr>
          <p:spPr>
            <a:xfrm>
              <a:off x="4513320" y="4638600"/>
              <a:ext cx="7519680" cy="830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pt-BR" sz="1600" spc="-1" strike="noStrike">
                  <a:solidFill>
                    <a:srgbClr val="3f3f3f"/>
                  </a:solidFill>
                  <a:latin typeface="Calibri"/>
                  <a:ea typeface="Calibri"/>
                </a:rPr>
                <a:t>Preferências culturais</a:t>
              </a:r>
              <a:endParaRPr b="0" lang="pt-BR" sz="16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pt-BR" sz="1600" spc="-1" strike="noStrike">
                  <a:solidFill>
                    <a:srgbClr val="3f3f3f"/>
                  </a:solidFill>
                  <a:latin typeface="Calibri"/>
                  <a:ea typeface="Calibri"/>
                </a:rPr>
                <a:t>Refeições “caseiras” nos locais de trabalho</a:t>
              </a:r>
              <a:endParaRPr b="0" lang="pt-BR" sz="16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pt-BR" sz="1600" spc="-1" strike="noStrike">
                  <a:solidFill>
                    <a:srgbClr val="3f3f3f"/>
                  </a:solidFill>
                  <a:latin typeface="Calibri"/>
                  <a:ea typeface="Calibri"/>
                </a:rPr>
                <a:t>Valorização de tradições</a:t>
              </a:r>
              <a:endParaRPr b="0" lang="pt-BR" sz="1600" spc="-1" strike="noStrike">
                <a:latin typeface="Arial"/>
              </a:endParaRPr>
            </a:p>
          </p:txBody>
        </p:sp>
      </p:grpSp>
      <p:grpSp>
        <p:nvGrpSpPr>
          <p:cNvPr id="285" name="Group 28"/>
          <p:cNvGrpSpPr/>
          <p:nvPr/>
        </p:nvGrpSpPr>
        <p:grpSpPr>
          <a:xfrm>
            <a:off x="3689640" y="5445000"/>
            <a:ext cx="8567640" cy="583920"/>
            <a:chOff x="3689640" y="5445000"/>
            <a:chExt cx="8567640" cy="583920"/>
          </a:xfrm>
        </p:grpSpPr>
        <p:sp>
          <p:nvSpPr>
            <p:cNvPr id="286" name="CustomShape 29"/>
            <p:cNvSpPr/>
            <p:nvPr/>
          </p:nvSpPr>
          <p:spPr>
            <a:xfrm>
              <a:off x="3689640" y="5768280"/>
              <a:ext cx="9475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3fa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7" name="CustomShape 30"/>
            <p:cNvSpPr/>
            <p:nvPr/>
          </p:nvSpPr>
          <p:spPr>
            <a:xfrm rot="10800000">
              <a:off x="4651560" y="5458320"/>
              <a:ext cx="360" cy="558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3fa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8" name="CustomShape 31"/>
            <p:cNvSpPr/>
            <p:nvPr/>
          </p:nvSpPr>
          <p:spPr>
            <a:xfrm>
              <a:off x="4736880" y="5445000"/>
              <a:ext cx="7520400" cy="583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pt-BR" sz="1600" spc="-1" strike="noStrike">
                  <a:solidFill>
                    <a:srgbClr val="3f3f3f"/>
                  </a:solidFill>
                  <a:latin typeface="Calibri"/>
                  <a:ea typeface="Calibri"/>
                </a:rPr>
                <a:t>Exclusão parcial ou total de proteína animal</a:t>
              </a:r>
              <a:endParaRPr b="0" lang="pt-BR" sz="16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pt-BR" sz="1600" spc="-1" strike="noStrike">
                  <a:solidFill>
                    <a:srgbClr val="3f3f3f"/>
                  </a:solidFill>
                  <a:latin typeface="Calibri"/>
                  <a:ea typeface="Calibri"/>
                </a:rPr>
                <a:t>Substitutos para proteína animal (“fake meat”)</a:t>
              </a:r>
              <a:endParaRPr b="0" lang="pt-BR" sz="1600" spc="-1" strike="noStrike">
                <a:latin typeface="Arial"/>
              </a:endParaRPr>
            </a:p>
          </p:txBody>
        </p:sp>
      </p:grpSp>
      <p:pic>
        <p:nvPicPr>
          <p:cNvPr id="289" name="Google Shape;342;p85" descr=""/>
          <p:cNvPicPr/>
          <p:nvPr/>
        </p:nvPicPr>
        <p:blipFill>
          <a:blip r:embed="rId9"/>
          <a:stretch/>
        </p:blipFill>
        <p:spPr>
          <a:xfrm>
            <a:off x="10002960" y="216000"/>
            <a:ext cx="2020680" cy="79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41" dur="indefinite" restart="never" nodeType="tmRoot">
          <p:childTnLst>
            <p:seq>
              <p:cTn id="42" dur="indefinite" nodeType="mainSeq">
                <p:childTnLst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7" dur="25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51" dur="25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5" dur="25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59" dur="25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3" dur="25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67" dur="25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1" dur="25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75" dur="25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9" dur="25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83" dur="25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7" dur="25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91" dur="25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5" dur="25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Imagem 8" descr=""/>
          <p:cNvPicPr/>
          <p:nvPr/>
        </p:nvPicPr>
        <p:blipFill>
          <a:blip r:embed="rId1"/>
          <a:stretch/>
        </p:blipFill>
        <p:spPr>
          <a:xfrm>
            <a:off x="0" y="5609880"/>
            <a:ext cx="12191400" cy="1247400"/>
          </a:xfrm>
          <a:prstGeom prst="rect">
            <a:avLst/>
          </a:prstGeom>
          <a:ln>
            <a:noFill/>
          </a:ln>
        </p:spPr>
      </p:pic>
      <p:sp>
        <p:nvSpPr>
          <p:cNvPr id="291" name="CustomShape 1"/>
          <p:cNvSpPr/>
          <p:nvPr/>
        </p:nvSpPr>
        <p:spPr>
          <a:xfrm>
            <a:off x="457200" y="219600"/>
            <a:ext cx="9406440" cy="113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pt-BR" sz="4000" spc="-1" strike="noStrike">
                <a:solidFill>
                  <a:srgbClr val="ff4000"/>
                </a:solidFill>
                <a:latin typeface="Arial"/>
              </a:rPr>
              <a:t>A Agricultura Tropical Tirou o Brasil do Espectro da Fome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457200" y="1818000"/>
            <a:ext cx="11422440" cy="425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pt-BR" sz="3000" spc="-1" strike="noStrike">
                <a:solidFill>
                  <a:srgbClr val="000000"/>
                </a:solidFill>
                <a:latin typeface="Arial"/>
              </a:rPr>
              <a:t>*Ampliou a Saúde dos brasileiros?</a:t>
            </a:r>
            <a:endParaRPr b="0" lang="pt-BR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000" spc="-1" strike="noStrike">
                <a:solidFill>
                  <a:srgbClr val="000000"/>
                </a:solidFill>
                <a:latin typeface="Arial"/>
              </a:rPr>
              <a:t>*Aumentou a Longevidade - 50/75,4 anos?</a:t>
            </a:r>
            <a:endParaRPr b="0" lang="pt-BR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000" spc="-1" strike="noStrike">
                <a:solidFill>
                  <a:srgbClr val="000000"/>
                </a:solidFill>
                <a:latin typeface="Arial"/>
              </a:rPr>
              <a:t>*Transformou o Bioma mais degradado do  Planeta em área produtiva e sustentável?</a:t>
            </a:r>
            <a:endParaRPr b="0" lang="pt-BR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000" spc="-1" strike="noStrike">
                <a:solidFill>
                  <a:srgbClr val="000000"/>
                </a:solidFill>
                <a:latin typeface="Arial"/>
              </a:rPr>
              <a:t>*Reverteu o fluxo demográfico via Qualidade de Vida no Interior do País?</a:t>
            </a:r>
            <a:br/>
            <a:endParaRPr b="0" lang="pt-BR" sz="3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3000" spc="-1" strike="noStrike">
                <a:solidFill>
                  <a:srgbClr val="ce181e"/>
                </a:solidFill>
                <a:latin typeface="Arial"/>
              </a:rPr>
              <a:t>Brasil: de importador de alimentos a Produtor de Renda e Emprego urbanos centrais na Economia?</a:t>
            </a:r>
            <a:endParaRPr b="0" lang="pt-BR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000" spc="-1" strike="noStrike">
              <a:latin typeface="Arial"/>
            </a:endParaRPr>
          </a:p>
        </p:txBody>
      </p:sp>
      <p:pic>
        <p:nvPicPr>
          <p:cNvPr id="293" name="Google Shape;342;p85" descr=""/>
          <p:cNvPicPr/>
          <p:nvPr/>
        </p:nvPicPr>
        <p:blipFill>
          <a:blip r:embed="rId2"/>
          <a:stretch/>
        </p:blipFill>
        <p:spPr>
          <a:xfrm>
            <a:off x="10002960" y="216000"/>
            <a:ext cx="2020680" cy="79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6" dur="indefinite" restart="never" nodeType="tmRoot">
          <p:childTnLst>
            <p:seq>
              <p:cTn id="9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Imagem 8" descr=""/>
          <p:cNvPicPr/>
          <p:nvPr/>
        </p:nvPicPr>
        <p:blipFill>
          <a:blip r:embed="rId1"/>
          <a:stretch/>
        </p:blipFill>
        <p:spPr>
          <a:xfrm>
            <a:off x="0" y="5609880"/>
            <a:ext cx="12191400" cy="1247400"/>
          </a:xfrm>
          <a:prstGeom prst="rect">
            <a:avLst/>
          </a:prstGeom>
          <a:ln>
            <a:noFill/>
          </a:ln>
        </p:spPr>
      </p:pic>
      <p:sp>
        <p:nvSpPr>
          <p:cNvPr id="295" name="CustomShape 1"/>
          <p:cNvSpPr/>
          <p:nvPr/>
        </p:nvSpPr>
        <p:spPr>
          <a:xfrm>
            <a:off x="457200" y="219600"/>
            <a:ext cx="9406440" cy="113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pt-BR" sz="4000" spc="-1" strike="noStrike">
                <a:solidFill>
                  <a:srgbClr val="ff4000"/>
                </a:solidFill>
                <a:latin typeface="Arial"/>
              </a:rPr>
              <a:t>O BOI QUE DEIXAMOS DE APRESENTAR? 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296" name="Picture 2" descr=""/>
          <p:cNvPicPr/>
          <p:nvPr/>
        </p:nvPicPr>
        <p:blipFill>
          <a:blip r:embed="rId2"/>
          <a:stretch/>
        </p:blipFill>
        <p:spPr>
          <a:xfrm>
            <a:off x="2268000" y="1528920"/>
            <a:ext cx="8099640" cy="4395600"/>
          </a:xfrm>
          <a:prstGeom prst="rect">
            <a:avLst/>
          </a:prstGeom>
          <a:ln>
            <a:noFill/>
          </a:ln>
        </p:spPr>
      </p:pic>
      <p:pic>
        <p:nvPicPr>
          <p:cNvPr id="297" name="Google Shape;342;p85" descr=""/>
          <p:cNvPicPr/>
          <p:nvPr/>
        </p:nvPicPr>
        <p:blipFill>
          <a:blip r:embed="rId3"/>
          <a:stretch/>
        </p:blipFill>
        <p:spPr>
          <a:xfrm>
            <a:off x="10002960" y="216000"/>
            <a:ext cx="2020680" cy="79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8" dur="indefinite" restart="never" nodeType="tmRoot">
          <p:childTnLst>
            <p:seq>
              <p:cTn id="9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Imagem 291" descr=""/>
          <p:cNvPicPr/>
          <p:nvPr/>
        </p:nvPicPr>
        <p:blipFill>
          <a:blip r:embed="rId1"/>
          <a:stretch/>
        </p:blipFill>
        <p:spPr>
          <a:xfrm>
            <a:off x="2880" y="0"/>
            <a:ext cx="6045120" cy="5831640"/>
          </a:xfrm>
          <a:prstGeom prst="rect">
            <a:avLst/>
          </a:prstGeom>
          <a:ln>
            <a:noFill/>
          </a:ln>
        </p:spPr>
      </p:pic>
      <p:pic>
        <p:nvPicPr>
          <p:cNvPr id="299" name="Picture 2" descr=""/>
          <p:cNvPicPr/>
          <p:nvPr/>
        </p:nvPicPr>
        <p:blipFill>
          <a:blip r:embed="rId2"/>
          <a:stretch/>
        </p:blipFill>
        <p:spPr>
          <a:xfrm>
            <a:off x="6912000" y="2088000"/>
            <a:ext cx="4365360" cy="3510720"/>
          </a:xfrm>
          <a:prstGeom prst="rect">
            <a:avLst/>
          </a:prstGeom>
          <a:ln>
            <a:noFill/>
          </a:ln>
        </p:spPr>
      </p:pic>
      <p:pic>
        <p:nvPicPr>
          <p:cNvPr id="300" name="Imagem 8" descr=""/>
          <p:cNvPicPr/>
          <p:nvPr/>
        </p:nvPicPr>
        <p:blipFill>
          <a:blip r:embed="rId3"/>
          <a:stretch/>
        </p:blipFill>
        <p:spPr>
          <a:xfrm>
            <a:off x="0" y="5609880"/>
            <a:ext cx="12191400" cy="1247400"/>
          </a:xfrm>
          <a:prstGeom prst="rect">
            <a:avLst/>
          </a:prstGeom>
          <a:ln>
            <a:noFill/>
          </a:ln>
        </p:spPr>
      </p:pic>
      <p:sp>
        <p:nvSpPr>
          <p:cNvPr id="301" name="CustomShape 1"/>
          <p:cNvSpPr/>
          <p:nvPr/>
        </p:nvSpPr>
        <p:spPr>
          <a:xfrm>
            <a:off x="5400000" y="687600"/>
            <a:ext cx="5759640" cy="113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pt-BR" sz="4000" spc="-1" strike="noStrike">
                <a:solidFill>
                  <a:srgbClr val="ff4000"/>
                </a:solidFill>
                <a:latin typeface="Arial"/>
              </a:rPr>
              <a:t>AGRO 2.0: </a:t>
            </a:r>
            <a:br/>
            <a:r>
              <a:rPr b="1" lang="pt-BR" sz="4000" spc="-1" strike="noStrike">
                <a:solidFill>
                  <a:srgbClr val="ff4000"/>
                </a:solidFill>
                <a:latin typeface="Arial"/>
              </a:rPr>
              <a:t>PRIMEIRA ETAPA 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302" name="Google Shape;342;p85" descr=""/>
          <p:cNvPicPr/>
          <p:nvPr/>
        </p:nvPicPr>
        <p:blipFill>
          <a:blip r:embed="rId4"/>
          <a:stretch/>
        </p:blipFill>
        <p:spPr>
          <a:xfrm>
            <a:off x="10002960" y="216000"/>
            <a:ext cx="2020680" cy="79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0" dur="indefinite" restart="never" nodeType="tmRoot">
          <p:childTnLst>
            <p:seq>
              <p:cTn id="10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Imagem 8" descr=""/>
          <p:cNvPicPr/>
          <p:nvPr/>
        </p:nvPicPr>
        <p:blipFill>
          <a:blip r:embed="rId1"/>
          <a:stretch/>
        </p:blipFill>
        <p:spPr>
          <a:xfrm>
            <a:off x="0" y="5609880"/>
            <a:ext cx="12191400" cy="1247400"/>
          </a:xfrm>
          <a:prstGeom prst="rect">
            <a:avLst/>
          </a:prstGeom>
          <a:ln>
            <a:noFill/>
          </a:ln>
        </p:spPr>
      </p:pic>
      <p:sp>
        <p:nvSpPr>
          <p:cNvPr id="304" name="CustomShape 1"/>
          <p:cNvSpPr/>
          <p:nvPr/>
        </p:nvSpPr>
        <p:spPr>
          <a:xfrm>
            <a:off x="457200" y="219600"/>
            <a:ext cx="9406440" cy="93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pt-BR" sz="4000" spc="-1" strike="noStrike">
                <a:solidFill>
                  <a:srgbClr val="ff4000"/>
                </a:solidFill>
                <a:latin typeface="Arial"/>
              </a:rPr>
              <a:t>OS CONCORRENTES AVANÇAM...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305" name="CustomShape 2"/>
          <p:cNvSpPr/>
          <p:nvPr/>
        </p:nvSpPr>
        <p:spPr>
          <a:xfrm>
            <a:off x="457200" y="1224000"/>
            <a:ext cx="11422440" cy="136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pt-BR" sz="3000" spc="-1" strike="noStrike">
                <a:solidFill>
                  <a:srgbClr val="3a4950"/>
                </a:solidFill>
                <a:latin typeface="Arial"/>
              </a:rPr>
              <a:t>OCEANIA: Clean,Green, and Safe..</a:t>
            </a:r>
            <a:endParaRPr b="0" lang="pt-BR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                   </a:t>
            </a:r>
            <a:r>
              <a:rPr b="1" lang="pt-BR" sz="3000" spc="-1" strike="noStrike">
                <a:solidFill>
                  <a:srgbClr val="000000"/>
                </a:solidFill>
                <a:latin typeface="Arial"/>
              </a:rPr>
              <a:t>TWITTER HASHTAG</a:t>
            </a:r>
            <a:endParaRPr b="0" lang="pt-BR" sz="3000" spc="-1" strike="noStrike">
              <a:latin typeface="Arial"/>
            </a:endParaRPr>
          </a:p>
        </p:txBody>
      </p:sp>
      <p:pic>
        <p:nvPicPr>
          <p:cNvPr id="306" name="Imagem 6" descr=""/>
          <p:cNvPicPr/>
          <p:nvPr/>
        </p:nvPicPr>
        <p:blipFill>
          <a:blip r:embed="rId2"/>
          <a:stretch/>
        </p:blipFill>
        <p:spPr>
          <a:xfrm>
            <a:off x="1584000" y="2344680"/>
            <a:ext cx="9186120" cy="3695040"/>
          </a:xfrm>
          <a:prstGeom prst="rect">
            <a:avLst/>
          </a:prstGeom>
          <a:ln>
            <a:noFill/>
          </a:ln>
        </p:spPr>
      </p:pic>
      <p:pic>
        <p:nvPicPr>
          <p:cNvPr id="307" name="Google Shape;342;p85" descr=""/>
          <p:cNvPicPr/>
          <p:nvPr/>
        </p:nvPicPr>
        <p:blipFill>
          <a:blip r:embed="rId3"/>
          <a:stretch/>
        </p:blipFill>
        <p:spPr>
          <a:xfrm>
            <a:off x="10002960" y="216000"/>
            <a:ext cx="2020680" cy="79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2" dur="indefinite" restart="never" nodeType="tmRoot">
          <p:childTnLst>
            <p:seq>
              <p:cTn id="10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Imagem 8" descr=""/>
          <p:cNvPicPr/>
          <p:nvPr/>
        </p:nvPicPr>
        <p:blipFill>
          <a:blip r:embed="rId1"/>
          <a:stretch/>
        </p:blipFill>
        <p:spPr>
          <a:xfrm>
            <a:off x="0" y="5609880"/>
            <a:ext cx="12191400" cy="1247400"/>
          </a:xfrm>
          <a:prstGeom prst="rect">
            <a:avLst/>
          </a:prstGeom>
          <a:ln>
            <a:noFill/>
          </a:ln>
        </p:spPr>
      </p:pic>
      <p:sp>
        <p:nvSpPr>
          <p:cNvPr id="309" name="CustomShape 1"/>
          <p:cNvSpPr/>
          <p:nvPr/>
        </p:nvSpPr>
        <p:spPr>
          <a:xfrm>
            <a:off x="457200" y="219600"/>
            <a:ext cx="9406440" cy="93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pt-BR" sz="4000" spc="-1" strike="noStrike">
                <a:solidFill>
                  <a:srgbClr val="ff4000"/>
                </a:solidFill>
                <a:latin typeface="Arial"/>
              </a:rPr>
              <a:t>OS CONCORRENTES AVANÇAM...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310" name="CustomShape 2"/>
          <p:cNvSpPr/>
          <p:nvPr/>
        </p:nvSpPr>
        <p:spPr>
          <a:xfrm>
            <a:off x="457200" y="1605600"/>
            <a:ext cx="5518440" cy="365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pt-BR" sz="3600" spc="-1" strike="noStrike">
                <a:solidFill>
                  <a:srgbClr val="3a4950"/>
                </a:solidFill>
                <a:latin typeface="Arial"/>
              </a:rPr>
              <a:t>COOPERATIVAS</a:t>
            </a:r>
            <a:endParaRPr b="0" lang="pt-BR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600" spc="-1" strike="noStrike">
                <a:solidFill>
                  <a:srgbClr val="3a4950"/>
                </a:solidFill>
                <a:latin typeface="Arial"/>
              </a:rPr>
              <a:t>EMIGLIA ROMANA/</a:t>
            </a:r>
            <a:endParaRPr b="0" lang="pt-BR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600" spc="-1" strike="noStrike">
                <a:solidFill>
                  <a:srgbClr val="3a4950"/>
                </a:solidFill>
                <a:latin typeface="Arial"/>
              </a:rPr>
              <a:t>APROXIMAÇÃO COM</a:t>
            </a:r>
            <a:endParaRPr b="0" lang="pt-BR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600" spc="-1" strike="noStrike">
                <a:solidFill>
                  <a:srgbClr val="3a4950"/>
                </a:solidFill>
                <a:latin typeface="Arial"/>
              </a:rPr>
              <a:t>OS CONSUMIDORES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311" name="Picture 2" descr=""/>
          <p:cNvPicPr/>
          <p:nvPr/>
        </p:nvPicPr>
        <p:blipFill>
          <a:blip r:embed="rId2"/>
          <a:stretch/>
        </p:blipFill>
        <p:spPr>
          <a:xfrm>
            <a:off x="6048000" y="1728360"/>
            <a:ext cx="6119640" cy="4175280"/>
          </a:xfrm>
          <a:prstGeom prst="rect">
            <a:avLst/>
          </a:prstGeom>
          <a:ln>
            <a:noFill/>
          </a:ln>
        </p:spPr>
      </p:pic>
      <p:pic>
        <p:nvPicPr>
          <p:cNvPr id="312" name="Google Shape;342;p85" descr=""/>
          <p:cNvPicPr/>
          <p:nvPr/>
        </p:nvPicPr>
        <p:blipFill>
          <a:blip r:embed="rId3"/>
          <a:stretch/>
        </p:blipFill>
        <p:spPr>
          <a:xfrm>
            <a:off x="10002960" y="216000"/>
            <a:ext cx="2020680" cy="79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4" dur="indefinite" restart="never" nodeType="tmRoot">
          <p:childTnLst>
            <p:seq>
              <p:cTn id="10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Imagem 8" descr=""/>
          <p:cNvPicPr/>
          <p:nvPr/>
        </p:nvPicPr>
        <p:blipFill>
          <a:blip r:embed="rId1"/>
          <a:stretch/>
        </p:blipFill>
        <p:spPr>
          <a:xfrm>
            <a:off x="0" y="5609880"/>
            <a:ext cx="12191400" cy="1247400"/>
          </a:xfrm>
          <a:prstGeom prst="rect">
            <a:avLst/>
          </a:prstGeom>
          <a:ln>
            <a:noFill/>
          </a:ln>
        </p:spPr>
      </p:pic>
      <p:pic>
        <p:nvPicPr>
          <p:cNvPr id="314" name="Picture 8" descr=""/>
          <p:cNvPicPr/>
          <p:nvPr/>
        </p:nvPicPr>
        <p:blipFill>
          <a:blip r:embed="rId2"/>
          <a:stretch/>
        </p:blipFill>
        <p:spPr>
          <a:xfrm>
            <a:off x="1584000" y="1800000"/>
            <a:ext cx="9314640" cy="3923640"/>
          </a:xfrm>
          <a:prstGeom prst="rect">
            <a:avLst/>
          </a:prstGeom>
          <a:ln>
            <a:noFill/>
          </a:ln>
        </p:spPr>
      </p:pic>
      <p:sp>
        <p:nvSpPr>
          <p:cNvPr id="315" name="CustomShape 1"/>
          <p:cNvSpPr/>
          <p:nvPr/>
        </p:nvSpPr>
        <p:spPr>
          <a:xfrm>
            <a:off x="457200" y="219600"/>
            <a:ext cx="9406440" cy="96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1" lang="pt-BR" sz="36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3"/>
              </a:rPr>
              <a:t>German</a:t>
            </a:r>
            <a:r>
              <a:rPr b="1" lang="pt-BR" sz="36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4"/>
              </a:rPr>
              <a:t> </a:t>
            </a:r>
            <a:r>
              <a:rPr b="1" lang="pt-BR" sz="36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5"/>
              </a:rPr>
              <a:t>Federation</a:t>
            </a:r>
            <a:r>
              <a:rPr b="1" lang="pt-BR" sz="36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6"/>
              </a:rPr>
              <a:t> for </a:t>
            </a:r>
            <a:r>
              <a:rPr b="1" lang="pt-BR" sz="36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7"/>
              </a:rPr>
              <a:t>Food</a:t>
            </a:r>
            <a:r>
              <a:rPr b="1" lang="pt-BR" sz="36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8"/>
              </a:rPr>
              <a:t> Law </a:t>
            </a:r>
            <a:br/>
            <a:r>
              <a:rPr b="1" lang="pt-BR" sz="36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9"/>
              </a:rPr>
              <a:t>and</a:t>
            </a:r>
            <a:r>
              <a:rPr b="1" lang="pt-BR" sz="36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10"/>
              </a:rPr>
              <a:t> </a:t>
            </a:r>
            <a:r>
              <a:rPr b="1" lang="pt-BR" sz="36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11"/>
              </a:rPr>
              <a:t>Food</a:t>
            </a:r>
            <a:r>
              <a:rPr b="1" lang="pt-BR" sz="36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12"/>
              </a:rPr>
              <a:t> </a:t>
            </a:r>
            <a:r>
              <a:rPr b="1" lang="pt-BR" sz="36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13"/>
              </a:rPr>
              <a:t> Science - BLL</a:t>
            </a:r>
            <a:r>
              <a:rPr b="1" lang="pt-BR" sz="3600" spc="-1" strike="noStrike">
                <a:solidFill>
                  <a:srgbClr val="0097a7"/>
                </a:solidFill>
                <a:latin typeface="Arial"/>
                <a:ea typeface="Arial"/>
              </a:rPr>
              <a:t> 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316" name="Google Shape;342;p85" descr=""/>
          <p:cNvPicPr/>
          <p:nvPr/>
        </p:nvPicPr>
        <p:blipFill>
          <a:blip r:embed="rId14"/>
          <a:stretch/>
        </p:blipFill>
        <p:spPr>
          <a:xfrm>
            <a:off x="10002960" y="216000"/>
            <a:ext cx="2020680" cy="79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6" dur="indefinite" restart="never" nodeType="tmRoot">
          <p:childTnLst>
            <p:seq>
              <p:cTn id="10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Imagem 8" descr=""/>
          <p:cNvPicPr/>
          <p:nvPr/>
        </p:nvPicPr>
        <p:blipFill>
          <a:blip r:embed="rId1"/>
          <a:stretch/>
        </p:blipFill>
        <p:spPr>
          <a:xfrm>
            <a:off x="0" y="5609880"/>
            <a:ext cx="12191400" cy="1247400"/>
          </a:xfrm>
          <a:prstGeom prst="rect">
            <a:avLst/>
          </a:prstGeom>
          <a:ln>
            <a:noFill/>
          </a:ln>
        </p:spPr>
      </p:pic>
      <p:sp>
        <p:nvSpPr>
          <p:cNvPr id="318" name="CustomShape 1"/>
          <p:cNvSpPr/>
          <p:nvPr/>
        </p:nvSpPr>
        <p:spPr>
          <a:xfrm>
            <a:off x="457200" y="219600"/>
            <a:ext cx="11422440" cy="93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pt-BR" sz="4000" spc="-1" strike="noStrike">
                <a:solidFill>
                  <a:srgbClr val="ff4000"/>
                </a:solidFill>
                <a:latin typeface="Arial"/>
              </a:rPr>
              <a:t>GLOBAL-PLAT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319" name="CustomShape 2"/>
          <p:cNvSpPr/>
          <p:nvPr/>
        </p:nvSpPr>
        <p:spPr>
          <a:xfrm>
            <a:off x="457200" y="1517400"/>
            <a:ext cx="11422440" cy="382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REDE GLOBAL DE PESQUISA COLABORATIVA SOBRE OS  BIOMAS TROPICAIS </a:t>
            </a:r>
            <a:endParaRPr b="0" lang="pt-BR" sz="3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EMBRAPA e Universidades Federais (USP, VIÇOSA e LAVRAS)</a:t>
            </a:r>
            <a:endParaRPr b="0" lang="pt-BR" sz="3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Universidades e Instituições Regionais</a:t>
            </a:r>
            <a:endParaRPr b="0" lang="pt-BR" sz="3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Setor privado</a:t>
            </a:r>
            <a:endParaRPr b="0" lang="pt-BR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3000" spc="-1" strike="noStrike">
                <a:solidFill>
                  <a:srgbClr val="ce181e"/>
                </a:solidFill>
                <a:latin typeface="Arial"/>
              </a:rPr>
              <a:t>PARCEIROS GLOBAIS</a:t>
            </a:r>
            <a:endParaRPr b="0" lang="pt-BR" sz="3000" spc="-1" strike="noStrike">
              <a:latin typeface="Arial"/>
            </a:endParaRPr>
          </a:p>
        </p:txBody>
      </p:sp>
      <p:pic>
        <p:nvPicPr>
          <p:cNvPr id="320" name="Google Shape;342;p85" descr=""/>
          <p:cNvPicPr/>
          <p:nvPr/>
        </p:nvPicPr>
        <p:blipFill>
          <a:blip r:embed="rId2"/>
          <a:stretch/>
        </p:blipFill>
        <p:spPr>
          <a:xfrm>
            <a:off x="10002960" y="216000"/>
            <a:ext cx="2020680" cy="79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8" dur="indefinite" restart="never" nodeType="tmRoot">
          <p:childTnLst>
            <p:seq>
              <p:cTn id="10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Imagem 8" descr=""/>
          <p:cNvPicPr/>
          <p:nvPr/>
        </p:nvPicPr>
        <p:blipFill>
          <a:blip r:embed="rId1"/>
          <a:stretch/>
        </p:blipFill>
        <p:spPr>
          <a:xfrm>
            <a:off x="0" y="5609880"/>
            <a:ext cx="12191400" cy="1247400"/>
          </a:xfrm>
          <a:prstGeom prst="rect">
            <a:avLst/>
          </a:prstGeom>
          <a:ln>
            <a:noFill/>
          </a:ln>
        </p:spPr>
      </p:pic>
      <p:sp>
        <p:nvSpPr>
          <p:cNvPr id="322" name="CustomShape 1"/>
          <p:cNvSpPr/>
          <p:nvPr/>
        </p:nvSpPr>
        <p:spPr>
          <a:xfrm>
            <a:off x="1800000" y="1584000"/>
            <a:ext cx="8675640" cy="3995640"/>
          </a:xfrm>
          <a:prstGeom prst="rect">
            <a:avLst/>
          </a:prstGeom>
          <a:solidFill>
            <a:srgbClr val="1e8655"/>
          </a:solidFill>
          <a:ln>
            <a:solidFill>
              <a:srgbClr val="1e8655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23" name="Google Shape;222;p50" descr=""/>
          <p:cNvPicPr/>
          <p:nvPr/>
        </p:nvPicPr>
        <p:blipFill>
          <a:blip r:embed="rId2"/>
          <a:stretch/>
        </p:blipFill>
        <p:spPr>
          <a:xfrm>
            <a:off x="4248000" y="2340000"/>
            <a:ext cx="2643480" cy="2411640"/>
          </a:xfrm>
          <a:prstGeom prst="rect">
            <a:avLst/>
          </a:prstGeom>
          <a:ln>
            <a:noFill/>
          </a:ln>
        </p:spPr>
      </p:pic>
      <p:pic>
        <p:nvPicPr>
          <p:cNvPr id="324" name="Google Shape;342;p85" descr=""/>
          <p:cNvPicPr/>
          <p:nvPr/>
        </p:nvPicPr>
        <p:blipFill>
          <a:blip r:embed="rId3"/>
          <a:stretch/>
        </p:blipFill>
        <p:spPr>
          <a:xfrm>
            <a:off x="10002960" y="216000"/>
            <a:ext cx="2020680" cy="79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0" dur="indefinite" restart="never" nodeType="tmRoot">
          <p:childTnLst>
            <p:seq>
              <p:cTn id="11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agem 8" descr=""/>
          <p:cNvPicPr/>
          <p:nvPr/>
        </p:nvPicPr>
        <p:blipFill>
          <a:blip r:embed="rId1"/>
          <a:stretch/>
        </p:blipFill>
        <p:spPr>
          <a:xfrm>
            <a:off x="0" y="5609880"/>
            <a:ext cx="12191400" cy="1247400"/>
          </a:xfrm>
          <a:prstGeom prst="rect">
            <a:avLst/>
          </a:prstGeom>
          <a:ln>
            <a:noFill/>
          </a:ln>
        </p:spPr>
      </p:pic>
      <p:pic>
        <p:nvPicPr>
          <p:cNvPr id="158" name="Google Shape;336;p85" descr=""/>
          <p:cNvPicPr/>
          <p:nvPr/>
        </p:nvPicPr>
        <p:blipFill>
          <a:blip r:embed="rId2"/>
          <a:stretch/>
        </p:blipFill>
        <p:spPr>
          <a:xfrm>
            <a:off x="2688120" y="1800000"/>
            <a:ext cx="2500920" cy="2183040"/>
          </a:xfrm>
          <a:prstGeom prst="rect">
            <a:avLst/>
          </a:prstGeom>
          <a:ln>
            <a:noFill/>
          </a:ln>
        </p:spPr>
      </p:pic>
      <p:pic>
        <p:nvPicPr>
          <p:cNvPr id="159" name="Google Shape;337;p85" descr=""/>
          <p:cNvPicPr/>
          <p:nvPr/>
        </p:nvPicPr>
        <p:blipFill>
          <a:blip r:embed="rId3"/>
          <a:stretch/>
        </p:blipFill>
        <p:spPr>
          <a:xfrm>
            <a:off x="2664000" y="3660840"/>
            <a:ext cx="2545200" cy="1754640"/>
          </a:xfrm>
          <a:prstGeom prst="rect">
            <a:avLst/>
          </a:prstGeom>
          <a:ln>
            <a:noFill/>
          </a:ln>
        </p:spPr>
      </p:pic>
      <p:pic>
        <p:nvPicPr>
          <p:cNvPr id="160" name="Google Shape;338;p85" descr=""/>
          <p:cNvPicPr/>
          <p:nvPr/>
        </p:nvPicPr>
        <p:blipFill>
          <a:blip r:embed="rId4"/>
          <a:stretch/>
        </p:blipFill>
        <p:spPr>
          <a:xfrm>
            <a:off x="5189760" y="3660120"/>
            <a:ext cx="2366640" cy="1754640"/>
          </a:xfrm>
          <a:prstGeom prst="rect">
            <a:avLst/>
          </a:prstGeom>
          <a:ln>
            <a:noFill/>
          </a:ln>
        </p:spPr>
      </p:pic>
      <p:pic>
        <p:nvPicPr>
          <p:cNvPr id="161" name="Google Shape;339;p85" descr=""/>
          <p:cNvPicPr/>
          <p:nvPr/>
        </p:nvPicPr>
        <p:blipFill>
          <a:blip r:embed="rId5"/>
          <a:stretch/>
        </p:blipFill>
        <p:spPr>
          <a:xfrm>
            <a:off x="7557120" y="1800000"/>
            <a:ext cx="2018520" cy="2018520"/>
          </a:xfrm>
          <a:prstGeom prst="rect">
            <a:avLst/>
          </a:prstGeom>
          <a:ln>
            <a:noFill/>
          </a:ln>
        </p:spPr>
      </p:pic>
      <p:pic>
        <p:nvPicPr>
          <p:cNvPr id="162" name="Google Shape;340;p85" descr=""/>
          <p:cNvPicPr/>
          <p:nvPr/>
        </p:nvPicPr>
        <p:blipFill>
          <a:blip r:embed="rId6"/>
          <a:stretch/>
        </p:blipFill>
        <p:spPr>
          <a:xfrm>
            <a:off x="7557120" y="3592440"/>
            <a:ext cx="2018520" cy="1823040"/>
          </a:xfrm>
          <a:prstGeom prst="rect">
            <a:avLst/>
          </a:prstGeom>
          <a:ln>
            <a:noFill/>
          </a:ln>
        </p:spPr>
      </p:pic>
      <p:pic>
        <p:nvPicPr>
          <p:cNvPr id="163" name="Google Shape;341;p85" descr=""/>
          <p:cNvPicPr/>
          <p:nvPr/>
        </p:nvPicPr>
        <p:blipFill>
          <a:blip r:embed="rId7"/>
          <a:srcRect l="6652" t="0" r="10658" b="0"/>
          <a:stretch/>
        </p:blipFill>
        <p:spPr>
          <a:xfrm>
            <a:off x="5189760" y="1800000"/>
            <a:ext cx="2366640" cy="1860120"/>
          </a:xfrm>
          <a:prstGeom prst="rect">
            <a:avLst/>
          </a:prstGeom>
          <a:ln>
            <a:noFill/>
          </a:ln>
        </p:spPr>
      </p:pic>
      <p:sp>
        <p:nvSpPr>
          <p:cNvPr id="164" name="CustomShape 1"/>
          <p:cNvSpPr/>
          <p:nvPr/>
        </p:nvSpPr>
        <p:spPr>
          <a:xfrm>
            <a:off x="457200" y="867600"/>
            <a:ext cx="11422440" cy="93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pt-BR" sz="4000" spc="-1" strike="noStrike">
                <a:solidFill>
                  <a:srgbClr val="ff4000"/>
                </a:solidFill>
                <a:latin typeface="Arial"/>
              </a:rPr>
              <a:t>COMITÊ GESTOR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165" name="Google Shape;342;p85" descr=""/>
          <p:cNvPicPr/>
          <p:nvPr/>
        </p:nvPicPr>
        <p:blipFill>
          <a:blip r:embed="rId8"/>
          <a:stretch/>
        </p:blipFill>
        <p:spPr>
          <a:xfrm>
            <a:off x="10002960" y="216000"/>
            <a:ext cx="2020680" cy="79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Imagem 8" descr=""/>
          <p:cNvPicPr/>
          <p:nvPr/>
        </p:nvPicPr>
        <p:blipFill>
          <a:blip r:embed="rId1"/>
          <a:stretch/>
        </p:blipFill>
        <p:spPr>
          <a:xfrm>
            <a:off x="0" y="5609880"/>
            <a:ext cx="12191400" cy="1247400"/>
          </a:xfrm>
          <a:prstGeom prst="rect">
            <a:avLst/>
          </a:prstGeom>
          <a:ln>
            <a:noFill/>
          </a:ln>
        </p:spPr>
      </p:pic>
      <p:pic>
        <p:nvPicPr>
          <p:cNvPr id="326" name="Imagem 267" descr=""/>
          <p:cNvPicPr/>
          <p:nvPr/>
        </p:nvPicPr>
        <p:blipFill>
          <a:blip r:embed="rId2"/>
          <a:stretch/>
        </p:blipFill>
        <p:spPr>
          <a:xfrm>
            <a:off x="2088000" y="880920"/>
            <a:ext cx="7846200" cy="5094720"/>
          </a:xfrm>
          <a:prstGeom prst="rect">
            <a:avLst/>
          </a:prstGeom>
          <a:ln>
            <a:noFill/>
          </a:ln>
        </p:spPr>
      </p:pic>
      <p:pic>
        <p:nvPicPr>
          <p:cNvPr id="327" name="Google Shape;342;p85" descr=""/>
          <p:cNvPicPr/>
          <p:nvPr/>
        </p:nvPicPr>
        <p:blipFill>
          <a:blip r:embed="rId3"/>
          <a:stretch/>
        </p:blipFill>
        <p:spPr>
          <a:xfrm>
            <a:off x="10002960" y="216000"/>
            <a:ext cx="2020680" cy="79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2" dur="indefinite" restart="never" nodeType="tmRoot">
          <p:childTnLst>
            <p:seq>
              <p:cTn id="11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Imagem 8" descr=""/>
          <p:cNvPicPr/>
          <p:nvPr/>
        </p:nvPicPr>
        <p:blipFill>
          <a:blip r:embed="rId1"/>
          <a:stretch/>
        </p:blipFill>
        <p:spPr>
          <a:xfrm>
            <a:off x="0" y="5609880"/>
            <a:ext cx="12191400" cy="1247400"/>
          </a:xfrm>
          <a:prstGeom prst="rect">
            <a:avLst/>
          </a:prstGeom>
          <a:ln>
            <a:noFill/>
          </a:ln>
        </p:spPr>
      </p:pic>
      <p:sp>
        <p:nvSpPr>
          <p:cNvPr id="329" name="CustomShape 1"/>
          <p:cNvSpPr/>
          <p:nvPr/>
        </p:nvSpPr>
        <p:spPr>
          <a:xfrm>
            <a:off x="457200" y="219600"/>
            <a:ext cx="9406440" cy="93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pt-BR" sz="4000" spc="-1" strike="noStrike">
                <a:solidFill>
                  <a:srgbClr val="ff4000"/>
                </a:solidFill>
                <a:latin typeface="Arial"/>
              </a:rPr>
              <a:t>ESTRUTURANDO O DIÁLOGO...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330" name="CustomShape 2"/>
          <p:cNvSpPr/>
          <p:nvPr/>
        </p:nvSpPr>
        <p:spPr>
          <a:xfrm>
            <a:off x="457200" y="1605600"/>
            <a:ext cx="11422440" cy="365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</a:rPr>
              <a:t>    – </a:t>
            </a:r>
            <a:r>
              <a:rPr b="0" lang="pt-BR" sz="3600" spc="-1" strike="noStrike">
                <a:solidFill>
                  <a:srgbClr val="000000"/>
                </a:solidFill>
                <a:latin typeface="Arial"/>
              </a:rPr>
              <a:t>Agricultura Integrada e Carne </a:t>
            </a:r>
            <a:endParaRPr b="0" lang="pt-BR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</a:rPr>
              <a:t>      </a:t>
            </a:r>
            <a:r>
              <a:rPr b="0" lang="pt-BR" sz="3600" spc="-1" strike="noStrike">
                <a:solidFill>
                  <a:srgbClr val="000000"/>
                </a:solidFill>
                <a:latin typeface="Arial"/>
              </a:rPr>
              <a:t>Carbono Neutro </a:t>
            </a:r>
            <a:endParaRPr b="0" lang="pt-BR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</a:rPr>
              <a:t>       </a:t>
            </a:r>
            <a:r>
              <a:rPr b="0" lang="pt-BR" sz="3600" spc="-1" strike="noStrike">
                <a:solidFill>
                  <a:srgbClr val="000000"/>
                </a:solidFill>
                <a:latin typeface="Arial"/>
              </a:rPr>
              <a:t>FAO, BID e Banco Mundial</a:t>
            </a:r>
            <a:endParaRPr b="0" lang="pt-BR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</a:rPr>
              <a:t>      </a:t>
            </a:r>
            <a:r>
              <a:rPr b="0" lang="pt-BR" sz="3600" spc="-1" strike="noStrike">
                <a:solidFill>
                  <a:srgbClr val="000000"/>
                </a:solidFill>
                <a:latin typeface="Arial"/>
              </a:rPr>
              <a:t>Universidade de Padova</a:t>
            </a:r>
            <a:endParaRPr b="0" lang="pt-BR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</a:rPr>
              <a:t>      </a:t>
            </a:r>
            <a:r>
              <a:rPr b="0" lang="pt-BR" sz="3600" spc="-1" strike="noStrike">
                <a:solidFill>
                  <a:srgbClr val="000000"/>
                </a:solidFill>
                <a:latin typeface="Arial"/>
              </a:rPr>
              <a:t>Universidade de Tóquio</a:t>
            </a:r>
            <a:endParaRPr b="0" lang="pt-BR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</a:rPr>
              <a:t>      </a:t>
            </a:r>
            <a:r>
              <a:rPr b="0" lang="pt-BR" sz="3600" spc="-1" strike="noStrike">
                <a:solidFill>
                  <a:srgbClr val="000000"/>
                </a:solidFill>
                <a:latin typeface="Arial"/>
              </a:rPr>
              <a:t>World Food Prize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331" name="Google Shape;342;p85" descr=""/>
          <p:cNvPicPr/>
          <p:nvPr/>
        </p:nvPicPr>
        <p:blipFill>
          <a:blip r:embed="rId2"/>
          <a:stretch/>
        </p:blipFill>
        <p:spPr>
          <a:xfrm>
            <a:off x="10002960" y="216000"/>
            <a:ext cx="2020680" cy="79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4" dur="indefinite" restart="never" nodeType="tmRoot">
          <p:childTnLst>
            <p:seq>
              <p:cTn id="11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Imagem 8" descr=""/>
          <p:cNvPicPr/>
          <p:nvPr/>
        </p:nvPicPr>
        <p:blipFill>
          <a:blip r:embed="rId1"/>
          <a:stretch/>
        </p:blipFill>
        <p:spPr>
          <a:xfrm>
            <a:off x="0" y="5609880"/>
            <a:ext cx="12191400" cy="1247400"/>
          </a:xfrm>
          <a:prstGeom prst="rect">
            <a:avLst/>
          </a:prstGeom>
          <a:ln>
            <a:noFill/>
          </a:ln>
        </p:spPr>
      </p:pic>
      <p:sp>
        <p:nvSpPr>
          <p:cNvPr id="333" name="CustomShape 1"/>
          <p:cNvSpPr/>
          <p:nvPr/>
        </p:nvSpPr>
        <p:spPr>
          <a:xfrm>
            <a:off x="457200" y="219600"/>
            <a:ext cx="9406440" cy="170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pt-BR" sz="4000" spc="-1" strike="noStrike">
                <a:solidFill>
                  <a:srgbClr val="ff4000"/>
                </a:solidFill>
                <a:latin typeface="Arial"/>
              </a:rPr>
              <a:t>Como ampliar a Compreensão do Significado da Ciência para a Sociedade?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334" name="CustomShape 2"/>
          <p:cNvSpPr/>
          <p:nvPr/>
        </p:nvSpPr>
        <p:spPr>
          <a:xfrm>
            <a:off x="6048000" y="1605600"/>
            <a:ext cx="5831640" cy="365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latin typeface="Arial"/>
              </a:rPr>
              <a:t>COMO PENETRAR NO IMAGINÁRIO NACIONAL?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335" name="Google Shape;304;p64" descr=""/>
          <p:cNvPicPr/>
          <p:nvPr/>
        </p:nvPicPr>
        <p:blipFill>
          <a:blip r:embed="rId2"/>
          <a:stretch/>
        </p:blipFill>
        <p:spPr>
          <a:xfrm>
            <a:off x="2016000" y="2055960"/>
            <a:ext cx="2663640" cy="3991680"/>
          </a:xfrm>
          <a:prstGeom prst="rect">
            <a:avLst/>
          </a:prstGeom>
          <a:ln>
            <a:noFill/>
          </a:ln>
        </p:spPr>
      </p:pic>
      <p:pic>
        <p:nvPicPr>
          <p:cNvPr id="336" name="Google Shape;342;p85" descr=""/>
          <p:cNvPicPr/>
          <p:nvPr/>
        </p:nvPicPr>
        <p:blipFill>
          <a:blip r:embed="rId3"/>
          <a:stretch/>
        </p:blipFill>
        <p:spPr>
          <a:xfrm>
            <a:off x="10002960" y="216000"/>
            <a:ext cx="2020680" cy="79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6" dur="indefinite" restart="never" nodeType="tmRoot">
          <p:childTnLst>
            <p:seq>
              <p:cTn id="11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Imagem 8" descr=""/>
          <p:cNvPicPr/>
          <p:nvPr/>
        </p:nvPicPr>
        <p:blipFill>
          <a:blip r:embed="rId1"/>
          <a:stretch/>
        </p:blipFill>
        <p:spPr>
          <a:xfrm>
            <a:off x="0" y="5609880"/>
            <a:ext cx="12191400" cy="1247400"/>
          </a:xfrm>
          <a:prstGeom prst="rect">
            <a:avLst/>
          </a:prstGeom>
          <a:ln>
            <a:noFill/>
          </a:ln>
        </p:spPr>
      </p:pic>
      <p:sp>
        <p:nvSpPr>
          <p:cNvPr id="338" name="CustomShape 1"/>
          <p:cNvSpPr/>
          <p:nvPr/>
        </p:nvSpPr>
        <p:spPr>
          <a:xfrm>
            <a:off x="457200" y="1363320"/>
            <a:ext cx="11422440" cy="39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latin typeface="Arial"/>
              </a:rPr>
              <a:t>COMO DIMINUIR A DISTÂNCIA ENTRE</a:t>
            </a:r>
            <a:endParaRPr b="0" lang="pt-BR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4000" spc="-1" strike="noStrike">
                <a:solidFill>
                  <a:srgbClr val="000000"/>
                </a:solidFill>
                <a:latin typeface="Arial"/>
              </a:rPr>
              <a:t>O LABORATÓRIO, </a:t>
            </a:r>
            <a:endParaRPr b="0" lang="pt-BR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latin typeface="Arial"/>
              </a:rPr>
              <a:t>A MÍDIA </a:t>
            </a:r>
            <a:endParaRPr b="0" lang="pt-BR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latin typeface="Arial"/>
              </a:rPr>
              <a:t>E A GESTÃO PÚBLICA E  PRIVADA?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339" name="Google Shape;342;p85" descr=""/>
          <p:cNvPicPr/>
          <p:nvPr/>
        </p:nvPicPr>
        <p:blipFill>
          <a:blip r:embed="rId2"/>
          <a:stretch/>
        </p:blipFill>
        <p:spPr>
          <a:xfrm>
            <a:off x="10002960" y="216000"/>
            <a:ext cx="2020680" cy="79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8" dur="indefinite" restart="never" nodeType="tmRoot">
          <p:childTnLst>
            <p:seq>
              <p:cTn id="11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Imagem 8" descr=""/>
          <p:cNvPicPr/>
          <p:nvPr/>
        </p:nvPicPr>
        <p:blipFill>
          <a:blip r:embed="rId1"/>
          <a:stretch/>
        </p:blipFill>
        <p:spPr>
          <a:xfrm>
            <a:off x="0" y="5609880"/>
            <a:ext cx="12191400" cy="1247400"/>
          </a:xfrm>
          <a:prstGeom prst="rect">
            <a:avLst/>
          </a:prstGeom>
          <a:ln>
            <a:noFill/>
          </a:ln>
        </p:spPr>
      </p:pic>
      <p:sp>
        <p:nvSpPr>
          <p:cNvPr id="341" name="CustomShape 1"/>
          <p:cNvSpPr/>
          <p:nvPr/>
        </p:nvSpPr>
        <p:spPr>
          <a:xfrm>
            <a:off x="457200" y="219600"/>
            <a:ext cx="9406440" cy="113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pt-BR" sz="4000" spc="-1" strike="noStrike">
                <a:solidFill>
                  <a:srgbClr val="ff4000"/>
                </a:solidFill>
                <a:latin typeface="Arial"/>
              </a:rPr>
              <a:t>PÚBLICOS FORMADORES DE OPINIÃO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342" name="CustomShape 2"/>
          <p:cNvSpPr/>
          <p:nvPr/>
        </p:nvSpPr>
        <p:spPr>
          <a:xfrm>
            <a:off x="457200" y="1605600"/>
            <a:ext cx="11422440" cy="365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</a:rPr>
              <a:t>Jornalistas</a:t>
            </a:r>
            <a:endParaRPr b="0" lang="pt-BR" sz="3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</a:rPr>
              <a:t>Professores</a:t>
            </a:r>
            <a:endParaRPr b="0" lang="pt-BR" sz="3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</a:rPr>
              <a:t>Médicos</a:t>
            </a:r>
            <a:endParaRPr b="0" lang="pt-BR" sz="3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</a:rPr>
              <a:t>Gestores públicos e privados</a:t>
            </a:r>
            <a:endParaRPr b="0" lang="pt-BR" sz="3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600" spc="-1" strike="noStrike">
                <a:solidFill>
                  <a:srgbClr val="000000"/>
                </a:solidFill>
                <a:latin typeface="Arial"/>
              </a:rPr>
              <a:t>Comunidade Científica Nacional e Internacional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343" name="Google Shape;342;p85" descr=""/>
          <p:cNvPicPr/>
          <p:nvPr/>
        </p:nvPicPr>
        <p:blipFill>
          <a:blip r:embed="rId2"/>
          <a:stretch/>
        </p:blipFill>
        <p:spPr>
          <a:xfrm>
            <a:off x="10002960" y="216000"/>
            <a:ext cx="2020680" cy="79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0" dur="indefinite" restart="never" nodeType="tmRoot">
          <p:childTnLst>
            <p:seq>
              <p:cTn id="12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Imagem 8" descr=""/>
          <p:cNvPicPr/>
          <p:nvPr/>
        </p:nvPicPr>
        <p:blipFill>
          <a:blip r:embed="rId1"/>
          <a:stretch/>
        </p:blipFill>
        <p:spPr>
          <a:xfrm>
            <a:off x="0" y="5609880"/>
            <a:ext cx="12191400" cy="1247400"/>
          </a:xfrm>
          <a:prstGeom prst="rect">
            <a:avLst/>
          </a:prstGeom>
          <a:ln>
            <a:noFill/>
          </a:ln>
        </p:spPr>
      </p:pic>
      <p:sp>
        <p:nvSpPr>
          <p:cNvPr id="345" name="CustomShape 1"/>
          <p:cNvSpPr/>
          <p:nvPr/>
        </p:nvSpPr>
        <p:spPr>
          <a:xfrm>
            <a:off x="457200" y="219600"/>
            <a:ext cx="9406440" cy="93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pt-BR" sz="4000" spc="-1" strike="noStrike">
                <a:solidFill>
                  <a:srgbClr val="ff4000"/>
                </a:solidFill>
                <a:latin typeface="Arial"/>
              </a:rPr>
              <a:t>PRECISAMOS DE UMA FOODPEDIA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346" name="Google Shape;295;p63" descr=""/>
          <p:cNvPicPr/>
          <p:nvPr/>
        </p:nvPicPr>
        <p:blipFill>
          <a:blip r:embed="rId2"/>
          <a:stretch/>
        </p:blipFill>
        <p:spPr>
          <a:xfrm>
            <a:off x="2853000" y="1296000"/>
            <a:ext cx="6578640" cy="4473360"/>
          </a:xfrm>
          <a:prstGeom prst="rect">
            <a:avLst/>
          </a:prstGeom>
          <a:ln>
            <a:noFill/>
          </a:ln>
        </p:spPr>
      </p:pic>
      <p:pic>
        <p:nvPicPr>
          <p:cNvPr id="347" name="Google Shape;342;p85" descr=""/>
          <p:cNvPicPr/>
          <p:nvPr/>
        </p:nvPicPr>
        <p:blipFill>
          <a:blip r:embed="rId3"/>
          <a:stretch/>
        </p:blipFill>
        <p:spPr>
          <a:xfrm>
            <a:off x="10002960" y="216000"/>
            <a:ext cx="2020680" cy="79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2" dur="indefinite" restart="never" nodeType="tmRoot">
          <p:childTnLst>
            <p:seq>
              <p:cTn id="12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Imagem 8" descr=""/>
          <p:cNvPicPr/>
          <p:nvPr/>
        </p:nvPicPr>
        <p:blipFill>
          <a:blip r:embed="rId1"/>
          <a:stretch/>
        </p:blipFill>
        <p:spPr>
          <a:xfrm>
            <a:off x="0" y="5609880"/>
            <a:ext cx="12191400" cy="1247400"/>
          </a:xfrm>
          <a:prstGeom prst="rect">
            <a:avLst/>
          </a:prstGeom>
          <a:ln>
            <a:noFill/>
          </a:ln>
        </p:spPr>
      </p:pic>
      <p:pic>
        <p:nvPicPr>
          <p:cNvPr id="349" name="Picture 2" descr=""/>
          <p:cNvPicPr/>
          <p:nvPr/>
        </p:nvPicPr>
        <p:blipFill>
          <a:blip r:embed="rId2"/>
          <a:stretch/>
        </p:blipFill>
        <p:spPr>
          <a:xfrm>
            <a:off x="1494720" y="1348200"/>
            <a:ext cx="9304920" cy="4447440"/>
          </a:xfrm>
          <a:prstGeom prst="rect">
            <a:avLst/>
          </a:prstGeom>
          <a:ln>
            <a:noFill/>
          </a:ln>
        </p:spPr>
      </p:pic>
      <p:pic>
        <p:nvPicPr>
          <p:cNvPr id="350" name="Google Shape;342;p85" descr=""/>
          <p:cNvPicPr/>
          <p:nvPr/>
        </p:nvPicPr>
        <p:blipFill>
          <a:blip r:embed="rId3"/>
          <a:stretch/>
        </p:blipFill>
        <p:spPr>
          <a:xfrm>
            <a:off x="10002960" y="216000"/>
            <a:ext cx="2020680" cy="79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4" dur="indefinite" restart="never" nodeType="tmRoot">
          <p:childTnLst>
            <p:seq>
              <p:cTn id="12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Imagem 8" descr=""/>
          <p:cNvPicPr/>
          <p:nvPr/>
        </p:nvPicPr>
        <p:blipFill>
          <a:blip r:embed="rId1"/>
          <a:stretch/>
        </p:blipFill>
        <p:spPr>
          <a:xfrm>
            <a:off x="0" y="5609880"/>
            <a:ext cx="12191400" cy="1247400"/>
          </a:xfrm>
          <a:prstGeom prst="rect">
            <a:avLst/>
          </a:prstGeom>
          <a:ln>
            <a:noFill/>
          </a:ln>
        </p:spPr>
      </p:pic>
      <p:sp>
        <p:nvSpPr>
          <p:cNvPr id="352" name="CustomShape 1"/>
          <p:cNvSpPr/>
          <p:nvPr/>
        </p:nvSpPr>
        <p:spPr>
          <a:xfrm>
            <a:off x="457200" y="219600"/>
            <a:ext cx="9406440" cy="113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pt-BR" sz="4000" spc="-1" strike="noStrike">
                <a:solidFill>
                  <a:srgbClr val="ff4000"/>
                </a:solidFill>
                <a:latin typeface="Arial"/>
              </a:rPr>
              <a:t>PLATAFORMA DO CONHECIMENTO: AGRICULTURA E ALIMENTO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353" name="CustomShape 2"/>
          <p:cNvSpPr/>
          <p:nvPr/>
        </p:nvSpPr>
        <p:spPr>
          <a:xfrm>
            <a:off x="457200" y="1605600"/>
            <a:ext cx="11422440" cy="365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pt-BR" sz="4000" spc="-1" strike="noStrike">
                <a:solidFill>
                  <a:srgbClr val="000000"/>
                </a:solidFill>
                <a:latin typeface="Arial"/>
              </a:rPr>
              <a:t>Área de Esclarecimento, Curadoria, e Decodificação da Informação Científica sobre Agricultura e Alimento"</a:t>
            </a:r>
            <a:endParaRPr b="0" lang="pt-BR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4000" spc="-1" strike="noStrike">
                <a:solidFill>
                  <a:srgbClr val="ce181e"/>
                </a:solidFill>
                <a:latin typeface="Arial"/>
              </a:rPr>
              <a:t>Desafios, Mitos e Verdades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354" name="Google Shape;342;p85" descr=""/>
          <p:cNvPicPr/>
          <p:nvPr/>
        </p:nvPicPr>
        <p:blipFill>
          <a:blip r:embed="rId2"/>
          <a:stretch/>
        </p:blipFill>
        <p:spPr>
          <a:xfrm>
            <a:off x="10002960" y="216000"/>
            <a:ext cx="2020680" cy="79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6" dur="indefinite" restart="never" nodeType="tmRoot">
          <p:childTnLst>
            <p:seq>
              <p:cTn id="12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Imagem 8" descr=""/>
          <p:cNvPicPr/>
          <p:nvPr/>
        </p:nvPicPr>
        <p:blipFill>
          <a:blip r:embed="rId1"/>
          <a:stretch/>
        </p:blipFill>
        <p:spPr>
          <a:xfrm>
            <a:off x="0" y="5609880"/>
            <a:ext cx="12191400" cy="1247400"/>
          </a:xfrm>
          <a:prstGeom prst="rect">
            <a:avLst/>
          </a:prstGeom>
          <a:ln>
            <a:noFill/>
          </a:ln>
        </p:spPr>
      </p:pic>
      <p:pic>
        <p:nvPicPr>
          <p:cNvPr id="356" name="Google Shape;262;p59" descr=""/>
          <p:cNvPicPr/>
          <p:nvPr/>
        </p:nvPicPr>
        <p:blipFill>
          <a:blip r:embed="rId2"/>
          <a:srcRect l="0" t="0" r="1400" b="4380"/>
          <a:stretch/>
        </p:blipFill>
        <p:spPr>
          <a:xfrm>
            <a:off x="1725120" y="1224000"/>
            <a:ext cx="8714520" cy="4751280"/>
          </a:xfrm>
          <a:prstGeom prst="rect">
            <a:avLst/>
          </a:prstGeom>
          <a:ln>
            <a:noFill/>
          </a:ln>
        </p:spPr>
      </p:pic>
      <p:pic>
        <p:nvPicPr>
          <p:cNvPr id="357" name="Google Shape;342;p85" descr=""/>
          <p:cNvPicPr/>
          <p:nvPr/>
        </p:nvPicPr>
        <p:blipFill>
          <a:blip r:embed="rId3"/>
          <a:stretch/>
        </p:blipFill>
        <p:spPr>
          <a:xfrm>
            <a:off x="10002960" y="216000"/>
            <a:ext cx="2020680" cy="79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8" dur="indefinite" restart="never" nodeType="tmRoot">
          <p:childTnLst>
            <p:seq>
              <p:cTn id="12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Imagem 8" descr=""/>
          <p:cNvPicPr/>
          <p:nvPr/>
        </p:nvPicPr>
        <p:blipFill>
          <a:blip r:embed="rId1"/>
          <a:stretch/>
        </p:blipFill>
        <p:spPr>
          <a:xfrm>
            <a:off x="0" y="5609880"/>
            <a:ext cx="12191400" cy="1247400"/>
          </a:xfrm>
          <a:prstGeom prst="rect">
            <a:avLst/>
          </a:prstGeom>
          <a:ln>
            <a:noFill/>
          </a:ln>
        </p:spPr>
      </p:pic>
      <p:sp>
        <p:nvSpPr>
          <p:cNvPr id="359" name="CustomShape 1"/>
          <p:cNvSpPr/>
          <p:nvPr/>
        </p:nvSpPr>
        <p:spPr>
          <a:xfrm>
            <a:off x="457200" y="219600"/>
            <a:ext cx="9406440" cy="93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pt-BR" sz="4000" spc="-1" strike="noStrike">
                <a:solidFill>
                  <a:srgbClr val="ff4000"/>
                </a:solidFill>
                <a:latin typeface="Arial"/>
              </a:rPr>
              <a:t>RELAÇÃO DE TEMPO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360" name="Google Shape;727;p127" descr=""/>
          <p:cNvPicPr/>
          <p:nvPr/>
        </p:nvPicPr>
        <p:blipFill>
          <a:blip r:embed="rId2"/>
          <a:stretch/>
        </p:blipFill>
        <p:spPr>
          <a:xfrm>
            <a:off x="2176200" y="1167480"/>
            <a:ext cx="7615440" cy="4442040"/>
          </a:xfrm>
          <a:prstGeom prst="rect">
            <a:avLst/>
          </a:prstGeom>
          <a:ln>
            <a:noFill/>
          </a:ln>
        </p:spPr>
      </p:pic>
      <p:pic>
        <p:nvPicPr>
          <p:cNvPr id="361" name="Google Shape;342;p85" descr=""/>
          <p:cNvPicPr/>
          <p:nvPr/>
        </p:nvPicPr>
        <p:blipFill>
          <a:blip r:embed="rId3"/>
          <a:stretch/>
        </p:blipFill>
        <p:spPr>
          <a:xfrm>
            <a:off x="10002960" y="216000"/>
            <a:ext cx="2020680" cy="79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0" dur="indefinite" restart="never" nodeType="tmRoot">
          <p:childTnLst>
            <p:seq>
              <p:cTn id="13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Imagem 8" descr=""/>
          <p:cNvPicPr/>
          <p:nvPr/>
        </p:nvPicPr>
        <p:blipFill>
          <a:blip r:embed="rId1"/>
          <a:stretch/>
        </p:blipFill>
        <p:spPr>
          <a:xfrm>
            <a:off x="0" y="5609880"/>
            <a:ext cx="12191400" cy="1247400"/>
          </a:xfrm>
          <a:prstGeom prst="rect">
            <a:avLst/>
          </a:prstGeom>
          <a:ln>
            <a:noFill/>
          </a:ln>
        </p:spPr>
      </p:pic>
      <p:pic>
        <p:nvPicPr>
          <p:cNvPr id="167" name="Google Shape;233;p55" descr=""/>
          <p:cNvPicPr/>
          <p:nvPr/>
        </p:nvPicPr>
        <p:blipFill>
          <a:blip r:embed="rId2"/>
          <a:stretch/>
        </p:blipFill>
        <p:spPr>
          <a:xfrm>
            <a:off x="2952000" y="1631880"/>
            <a:ext cx="6503760" cy="4335840"/>
          </a:xfrm>
          <a:prstGeom prst="rect">
            <a:avLst/>
          </a:prstGeom>
          <a:ln>
            <a:noFill/>
          </a:ln>
        </p:spPr>
      </p:pic>
      <p:sp>
        <p:nvSpPr>
          <p:cNvPr id="168" name="CustomShape 1"/>
          <p:cNvSpPr/>
          <p:nvPr/>
        </p:nvSpPr>
        <p:spPr>
          <a:xfrm>
            <a:off x="457200" y="867600"/>
            <a:ext cx="11422440" cy="93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pt-BR" sz="4000" spc="-1" strike="noStrike">
                <a:solidFill>
                  <a:srgbClr val="ff4000"/>
                </a:solidFill>
                <a:latin typeface="Arial"/>
              </a:rPr>
              <a:t>In memoriam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169" name="Google Shape;342;p85" descr=""/>
          <p:cNvPicPr/>
          <p:nvPr/>
        </p:nvPicPr>
        <p:blipFill>
          <a:blip r:embed="rId3"/>
          <a:stretch/>
        </p:blipFill>
        <p:spPr>
          <a:xfrm>
            <a:off x="10002960" y="216000"/>
            <a:ext cx="2020680" cy="79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Imagem 8" descr=""/>
          <p:cNvPicPr/>
          <p:nvPr/>
        </p:nvPicPr>
        <p:blipFill>
          <a:blip r:embed="rId1"/>
          <a:stretch/>
        </p:blipFill>
        <p:spPr>
          <a:xfrm>
            <a:off x="0" y="5609880"/>
            <a:ext cx="12191400" cy="1247400"/>
          </a:xfrm>
          <a:prstGeom prst="rect">
            <a:avLst/>
          </a:prstGeom>
          <a:ln>
            <a:noFill/>
          </a:ln>
        </p:spPr>
      </p:pic>
      <p:sp>
        <p:nvSpPr>
          <p:cNvPr id="363" name="CustomShape 1"/>
          <p:cNvSpPr/>
          <p:nvPr/>
        </p:nvSpPr>
        <p:spPr>
          <a:xfrm>
            <a:off x="457200" y="219600"/>
            <a:ext cx="9406440" cy="93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pt-BR" sz="4000" spc="-1" strike="noStrike">
                <a:solidFill>
                  <a:srgbClr val="ff4000"/>
                </a:solidFill>
                <a:latin typeface="Arial"/>
              </a:rPr>
              <a:t>CONVERGÊNCIA TECNOLÓGICA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364" name="Google Shape;680;p122" descr=""/>
          <p:cNvPicPr/>
          <p:nvPr/>
        </p:nvPicPr>
        <p:blipFill>
          <a:blip r:embed="rId2"/>
          <a:srcRect l="0" t="15086" r="0" b="0"/>
          <a:stretch/>
        </p:blipFill>
        <p:spPr>
          <a:xfrm>
            <a:off x="1656720" y="1595520"/>
            <a:ext cx="8638920" cy="3804120"/>
          </a:xfrm>
          <a:prstGeom prst="rect">
            <a:avLst/>
          </a:prstGeom>
          <a:ln>
            <a:noFill/>
          </a:ln>
        </p:spPr>
      </p:pic>
      <p:pic>
        <p:nvPicPr>
          <p:cNvPr id="365" name="Google Shape;342;p85" descr=""/>
          <p:cNvPicPr/>
          <p:nvPr/>
        </p:nvPicPr>
        <p:blipFill>
          <a:blip r:embed="rId3"/>
          <a:stretch/>
        </p:blipFill>
        <p:spPr>
          <a:xfrm>
            <a:off x="10002960" y="216000"/>
            <a:ext cx="2020680" cy="79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2" dur="indefinite" restart="never" nodeType="tmRoot">
          <p:childTnLst>
            <p:seq>
              <p:cTn id="13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Imagem 8" descr=""/>
          <p:cNvPicPr/>
          <p:nvPr/>
        </p:nvPicPr>
        <p:blipFill>
          <a:blip r:embed="rId1"/>
          <a:stretch/>
        </p:blipFill>
        <p:spPr>
          <a:xfrm>
            <a:off x="0" y="5609880"/>
            <a:ext cx="12191400" cy="1247400"/>
          </a:xfrm>
          <a:prstGeom prst="rect">
            <a:avLst/>
          </a:prstGeom>
          <a:ln>
            <a:noFill/>
          </a:ln>
        </p:spPr>
      </p:pic>
      <p:sp>
        <p:nvSpPr>
          <p:cNvPr id="367" name="CustomShape 1"/>
          <p:cNvSpPr/>
          <p:nvPr/>
        </p:nvSpPr>
        <p:spPr>
          <a:xfrm>
            <a:off x="457200" y="219600"/>
            <a:ext cx="9406440" cy="93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pt-BR" sz="4000" spc="-1" strike="noStrike">
                <a:solidFill>
                  <a:srgbClr val="ff4000"/>
                </a:solidFill>
                <a:latin typeface="Arial"/>
              </a:rPr>
              <a:t>LIVRARIA INSTANTÂNEA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368" name="Google Shape;196;p48" descr=""/>
          <p:cNvPicPr/>
          <p:nvPr/>
        </p:nvPicPr>
        <p:blipFill>
          <a:blip r:embed="rId2"/>
          <a:stretch/>
        </p:blipFill>
        <p:spPr>
          <a:xfrm>
            <a:off x="1368000" y="1302120"/>
            <a:ext cx="6388200" cy="4293360"/>
          </a:xfrm>
          <a:prstGeom prst="rect">
            <a:avLst/>
          </a:prstGeom>
          <a:ln>
            <a:noFill/>
          </a:ln>
        </p:spPr>
      </p:pic>
      <p:pic>
        <p:nvPicPr>
          <p:cNvPr id="369" name="Google Shape;199;p48" descr=""/>
          <p:cNvPicPr/>
          <p:nvPr/>
        </p:nvPicPr>
        <p:blipFill>
          <a:blip r:embed="rId3"/>
          <a:stretch/>
        </p:blipFill>
        <p:spPr>
          <a:xfrm>
            <a:off x="7358040" y="3212640"/>
            <a:ext cx="3441600" cy="2547000"/>
          </a:xfrm>
          <a:prstGeom prst="rect">
            <a:avLst/>
          </a:prstGeom>
          <a:ln>
            <a:noFill/>
          </a:ln>
        </p:spPr>
      </p:pic>
      <p:pic>
        <p:nvPicPr>
          <p:cNvPr id="370" name="Google Shape;342;p85" descr=""/>
          <p:cNvPicPr/>
          <p:nvPr/>
        </p:nvPicPr>
        <p:blipFill>
          <a:blip r:embed="rId4"/>
          <a:stretch/>
        </p:blipFill>
        <p:spPr>
          <a:xfrm>
            <a:off x="10002960" y="216000"/>
            <a:ext cx="2020680" cy="79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4" dur="indefinite" restart="never" nodeType="tmRoot">
          <p:childTnLst>
            <p:seq>
              <p:cTn id="13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Imagem 8" descr=""/>
          <p:cNvPicPr/>
          <p:nvPr/>
        </p:nvPicPr>
        <p:blipFill>
          <a:blip r:embed="rId1"/>
          <a:stretch/>
        </p:blipFill>
        <p:spPr>
          <a:xfrm>
            <a:off x="0" y="5609880"/>
            <a:ext cx="12191400" cy="1247400"/>
          </a:xfrm>
          <a:prstGeom prst="rect">
            <a:avLst/>
          </a:prstGeom>
          <a:ln>
            <a:noFill/>
          </a:ln>
        </p:spPr>
      </p:pic>
      <p:sp>
        <p:nvSpPr>
          <p:cNvPr id="372" name="CustomShape 1"/>
          <p:cNvSpPr/>
          <p:nvPr/>
        </p:nvSpPr>
        <p:spPr>
          <a:xfrm>
            <a:off x="457200" y="219600"/>
            <a:ext cx="9406440" cy="113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pt-BR" sz="4000" spc="-1" strike="noStrike">
                <a:solidFill>
                  <a:srgbClr val="ff4000"/>
                </a:solidFill>
                <a:latin typeface="Arial"/>
              </a:rPr>
              <a:t>EM 10 ANOS TEREMOS FOGÃO EM CASA?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373" name="Google Shape;206;p49" descr=""/>
          <p:cNvPicPr/>
          <p:nvPr/>
        </p:nvPicPr>
        <p:blipFill>
          <a:blip r:embed="rId2"/>
          <a:stretch/>
        </p:blipFill>
        <p:spPr>
          <a:xfrm>
            <a:off x="2250360" y="1552680"/>
            <a:ext cx="7469280" cy="4200840"/>
          </a:xfrm>
          <a:prstGeom prst="rect">
            <a:avLst/>
          </a:prstGeom>
          <a:ln>
            <a:noFill/>
          </a:ln>
        </p:spPr>
      </p:pic>
      <p:pic>
        <p:nvPicPr>
          <p:cNvPr id="374" name="Google Shape;342;p85" descr=""/>
          <p:cNvPicPr/>
          <p:nvPr/>
        </p:nvPicPr>
        <p:blipFill>
          <a:blip r:embed="rId3"/>
          <a:stretch/>
        </p:blipFill>
        <p:spPr>
          <a:xfrm>
            <a:off x="10002960" y="216000"/>
            <a:ext cx="2020680" cy="79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6" dur="indefinite" restart="never" nodeType="tmRoot">
          <p:childTnLst>
            <p:seq>
              <p:cTn id="13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Imagem 8" descr=""/>
          <p:cNvPicPr/>
          <p:nvPr/>
        </p:nvPicPr>
        <p:blipFill>
          <a:blip r:embed="rId1"/>
          <a:stretch/>
        </p:blipFill>
        <p:spPr>
          <a:xfrm>
            <a:off x="0" y="5609880"/>
            <a:ext cx="12191400" cy="1247400"/>
          </a:xfrm>
          <a:prstGeom prst="rect">
            <a:avLst/>
          </a:prstGeom>
          <a:ln>
            <a:noFill/>
          </a:ln>
        </p:spPr>
      </p:pic>
      <p:sp>
        <p:nvSpPr>
          <p:cNvPr id="376" name="CustomShape 1"/>
          <p:cNvSpPr/>
          <p:nvPr/>
        </p:nvSpPr>
        <p:spPr>
          <a:xfrm>
            <a:off x="457200" y="219600"/>
            <a:ext cx="9406440" cy="93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pt-BR" sz="4000" spc="-1" strike="noStrike">
                <a:solidFill>
                  <a:srgbClr val="ff4000"/>
                </a:solidFill>
                <a:latin typeface="Arial"/>
              </a:rPr>
              <a:t>COMIDA 3D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377" name="Google Shape;215;p50" descr=""/>
          <p:cNvPicPr/>
          <p:nvPr/>
        </p:nvPicPr>
        <p:blipFill>
          <a:blip r:embed="rId2"/>
          <a:stretch/>
        </p:blipFill>
        <p:spPr>
          <a:xfrm>
            <a:off x="3024000" y="1224000"/>
            <a:ext cx="6062400" cy="4551120"/>
          </a:xfrm>
          <a:prstGeom prst="rect">
            <a:avLst/>
          </a:prstGeom>
          <a:ln>
            <a:noFill/>
          </a:ln>
        </p:spPr>
      </p:pic>
      <p:pic>
        <p:nvPicPr>
          <p:cNvPr id="378" name="Google Shape;342;p85" descr=""/>
          <p:cNvPicPr/>
          <p:nvPr/>
        </p:nvPicPr>
        <p:blipFill>
          <a:blip r:embed="rId3"/>
          <a:stretch/>
        </p:blipFill>
        <p:spPr>
          <a:xfrm>
            <a:off x="10002960" y="216000"/>
            <a:ext cx="2020680" cy="79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8" dur="indefinite" restart="never" nodeType="tmRoot">
          <p:childTnLst>
            <p:seq>
              <p:cTn id="13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Imagem 8" descr=""/>
          <p:cNvPicPr/>
          <p:nvPr/>
        </p:nvPicPr>
        <p:blipFill>
          <a:blip r:embed="rId1"/>
          <a:stretch/>
        </p:blipFill>
        <p:spPr>
          <a:xfrm>
            <a:off x="0" y="5609880"/>
            <a:ext cx="12191400" cy="1247400"/>
          </a:xfrm>
          <a:prstGeom prst="rect">
            <a:avLst/>
          </a:prstGeom>
          <a:ln>
            <a:noFill/>
          </a:ln>
        </p:spPr>
      </p:pic>
      <p:sp>
        <p:nvSpPr>
          <p:cNvPr id="380" name="CustomShape 1"/>
          <p:cNvSpPr/>
          <p:nvPr/>
        </p:nvSpPr>
        <p:spPr>
          <a:xfrm>
            <a:off x="457200" y="219600"/>
            <a:ext cx="9406440" cy="93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pt-BR" sz="4000" spc="-1" strike="noStrike">
                <a:solidFill>
                  <a:srgbClr val="ff4000"/>
                </a:solidFill>
                <a:latin typeface="Arial"/>
              </a:rPr>
              <a:t>HAMBÚRGUER ARTIFICIAL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381" name="Imagem 271" descr=""/>
          <p:cNvPicPr/>
          <p:nvPr/>
        </p:nvPicPr>
        <p:blipFill>
          <a:blip r:embed="rId2"/>
          <a:stretch/>
        </p:blipFill>
        <p:spPr>
          <a:xfrm>
            <a:off x="2808000" y="1224000"/>
            <a:ext cx="6476760" cy="4317120"/>
          </a:xfrm>
          <a:prstGeom prst="rect">
            <a:avLst/>
          </a:prstGeom>
          <a:ln>
            <a:noFill/>
          </a:ln>
        </p:spPr>
      </p:pic>
      <p:pic>
        <p:nvPicPr>
          <p:cNvPr id="382" name="Google Shape;342;p85" descr=""/>
          <p:cNvPicPr/>
          <p:nvPr/>
        </p:nvPicPr>
        <p:blipFill>
          <a:blip r:embed="rId3"/>
          <a:stretch/>
        </p:blipFill>
        <p:spPr>
          <a:xfrm>
            <a:off x="10002960" y="216000"/>
            <a:ext cx="2020680" cy="79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0" dur="indefinite" restart="never" nodeType="tmRoot">
          <p:childTnLst>
            <p:seq>
              <p:cTn id="14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Imagem 8" descr=""/>
          <p:cNvPicPr/>
          <p:nvPr/>
        </p:nvPicPr>
        <p:blipFill>
          <a:blip r:embed="rId1"/>
          <a:stretch/>
        </p:blipFill>
        <p:spPr>
          <a:xfrm>
            <a:off x="0" y="5609880"/>
            <a:ext cx="12191400" cy="1247400"/>
          </a:xfrm>
          <a:prstGeom prst="rect">
            <a:avLst/>
          </a:prstGeom>
          <a:ln>
            <a:noFill/>
          </a:ln>
        </p:spPr>
      </p:pic>
      <p:sp>
        <p:nvSpPr>
          <p:cNvPr id="384" name="CustomShape 1"/>
          <p:cNvSpPr/>
          <p:nvPr/>
        </p:nvSpPr>
        <p:spPr>
          <a:xfrm>
            <a:off x="457200" y="219600"/>
            <a:ext cx="9406440" cy="93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pt-BR" sz="4000" spc="-1" strike="noStrike">
                <a:solidFill>
                  <a:srgbClr val="ff4000"/>
                </a:solidFill>
                <a:latin typeface="Arial"/>
              </a:rPr>
              <a:t>DIÁLOGO CIÊNCIA E SOCIEDADE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385" name="CustomShape 2"/>
          <p:cNvSpPr/>
          <p:nvPr/>
        </p:nvSpPr>
        <p:spPr>
          <a:xfrm>
            <a:off x="457200" y="1605600"/>
            <a:ext cx="11422440" cy="365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pt-BR" sz="5000" spc="-1" strike="noStrike">
                <a:solidFill>
                  <a:srgbClr val="000000"/>
                </a:solidFill>
                <a:latin typeface="Arial"/>
              </a:rPr>
              <a:t>O DESAFIO DO SÉCULO</a:t>
            </a:r>
            <a:endParaRPr b="0" lang="pt-BR" sz="5000" spc="-1" strike="noStrike">
              <a:latin typeface="Arial"/>
            </a:endParaRPr>
          </a:p>
        </p:txBody>
      </p:sp>
      <p:pic>
        <p:nvPicPr>
          <p:cNvPr id="386" name="Google Shape;342;p85" descr=""/>
          <p:cNvPicPr/>
          <p:nvPr/>
        </p:nvPicPr>
        <p:blipFill>
          <a:blip r:embed="rId2"/>
          <a:stretch/>
        </p:blipFill>
        <p:spPr>
          <a:xfrm>
            <a:off x="10002960" y="216000"/>
            <a:ext cx="2020680" cy="79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2" dur="indefinite" restart="never" nodeType="tmRoot">
          <p:childTnLst>
            <p:seq>
              <p:cTn id="14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Imagem 8" descr=""/>
          <p:cNvPicPr/>
          <p:nvPr/>
        </p:nvPicPr>
        <p:blipFill>
          <a:blip r:embed="rId1"/>
          <a:stretch/>
        </p:blipFill>
        <p:spPr>
          <a:xfrm>
            <a:off x="0" y="5609880"/>
            <a:ext cx="12191400" cy="1247400"/>
          </a:xfrm>
          <a:prstGeom prst="rect">
            <a:avLst/>
          </a:prstGeom>
          <a:ln>
            <a:noFill/>
          </a:ln>
        </p:spPr>
      </p:pic>
      <p:sp>
        <p:nvSpPr>
          <p:cNvPr id="388" name="CustomShape 1"/>
          <p:cNvSpPr/>
          <p:nvPr/>
        </p:nvSpPr>
        <p:spPr>
          <a:xfrm>
            <a:off x="457200" y="219600"/>
            <a:ext cx="9406440" cy="170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pt-BR" sz="4000" spc="-1" strike="noStrike">
                <a:solidFill>
                  <a:srgbClr val="ff4000"/>
                </a:solidFill>
                <a:latin typeface="Arial"/>
              </a:rPr>
              <a:t>Klaus Schwab: “neste novo mundo não é o peixe grande que come o pequeno...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389" name="Google Shape;781;p133" descr=""/>
          <p:cNvPicPr/>
          <p:nvPr/>
        </p:nvPicPr>
        <p:blipFill>
          <a:blip r:embed="rId2"/>
          <a:stretch/>
        </p:blipFill>
        <p:spPr>
          <a:xfrm>
            <a:off x="2387160" y="1512000"/>
            <a:ext cx="7044480" cy="4240440"/>
          </a:xfrm>
          <a:prstGeom prst="rect">
            <a:avLst/>
          </a:prstGeom>
          <a:ln>
            <a:noFill/>
          </a:ln>
        </p:spPr>
      </p:pic>
      <p:pic>
        <p:nvPicPr>
          <p:cNvPr id="390" name="Google Shape;342;p85" descr=""/>
          <p:cNvPicPr/>
          <p:nvPr/>
        </p:nvPicPr>
        <p:blipFill>
          <a:blip r:embed="rId3"/>
          <a:stretch/>
        </p:blipFill>
        <p:spPr>
          <a:xfrm>
            <a:off x="10002960" y="216000"/>
            <a:ext cx="2020680" cy="79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4" dur="indefinite" restart="never" nodeType="tmRoot">
          <p:childTnLst>
            <p:seq>
              <p:cTn id="14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Imagem 8" descr=""/>
          <p:cNvPicPr/>
          <p:nvPr/>
        </p:nvPicPr>
        <p:blipFill>
          <a:blip r:embed="rId1"/>
          <a:stretch/>
        </p:blipFill>
        <p:spPr>
          <a:xfrm>
            <a:off x="0" y="5609880"/>
            <a:ext cx="12191400" cy="1247400"/>
          </a:xfrm>
          <a:prstGeom prst="rect">
            <a:avLst/>
          </a:prstGeom>
          <a:ln>
            <a:noFill/>
          </a:ln>
        </p:spPr>
      </p:pic>
      <p:sp>
        <p:nvSpPr>
          <p:cNvPr id="392" name="CustomShape 1"/>
          <p:cNvSpPr/>
          <p:nvPr/>
        </p:nvSpPr>
        <p:spPr>
          <a:xfrm>
            <a:off x="457200" y="219600"/>
            <a:ext cx="9406440" cy="113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pt-BR" sz="4000" spc="-1" strike="noStrike">
                <a:solidFill>
                  <a:srgbClr val="ff4000"/>
                </a:solidFill>
                <a:latin typeface="Arial"/>
              </a:rPr>
              <a:t>É o peixe rápido que come o peixe lento...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393" name="Google Shape;790;p134" descr=""/>
          <p:cNvPicPr/>
          <p:nvPr/>
        </p:nvPicPr>
        <p:blipFill>
          <a:blip r:embed="rId2"/>
          <a:stretch/>
        </p:blipFill>
        <p:spPr>
          <a:xfrm>
            <a:off x="1872000" y="1862640"/>
            <a:ext cx="8227800" cy="3393000"/>
          </a:xfrm>
          <a:prstGeom prst="rect">
            <a:avLst/>
          </a:prstGeom>
          <a:ln>
            <a:noFill/>
          </a:ln>
        </p:spPr>
      </p:pic>
      <p:pic>
        <p:nvPicPr>
          <p:cNvPr id="394" name="Google Shape;342;p85" descr=""/>
          <p:cNvPicPr/>
          <p:nvPr/>
        </p:nvPicPr>
        <p:blipFill>
          <a:blip r:embed="rId3"/>
          <a:stretch/>
        </p:blipFill>
        <p:spPr>
          <a:xfrm>
            <a:off x="10002960" y="216000"/>
            <a:ext cx="2020680" cy="79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6" dur="indefinite" restart="never" nodeType="tmRoot">
          <p:childTnLst>
            <p:seq>
              <p:cTn id="14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Imagem 8" descr=""/>
          <p:cNvPicPr/>
          <p:nvPr/>
        </p:nvPicPr>
        <p:blipFill>
          <a:blip r:embed="rId1"/>
          <a:stretch/>
        </p:blipFill>
        <p:spPr>
          <a:xfrm>
            <a:off x="0" y="5609880"/>
            <a:ext cx="12191400" cy="1247400"/>
          </a:xfrm>
          <a:prstGeom prst="rect">
            <a:avLst/>
          </a:prstGeom>
          <a:ln>
            <a:noFill/>
          </a:ln>
        </p:spPr>
      </p:pic>
      <p:sp>
        <p:nvSpPr>
          <p:cNvPr id="396" name="CustomShape 1"/>
          <p:cNvSpPr/>
          <p:nvPr/>
        </p:nvSpPr>
        <p:spPr>
          <a:xfrm>
            <a:off x="457200" y="219600"/>
            <a:ext cx="11422440" cy="93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pt-BR" sz="4000" spc="-1" strike="noStrike">
                <a:solidFill>
                  <a:srgbClr val="ff4000"/>
                </a:solidFill>
                <a:latin typeface="Arial"/>
              </a:rPr>
              <a:t>http://www.FORUMDOFUTURO.org/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397" name="Google Shape;214;p53" descr=""/>
          <p:cNvPicPr/>
          <p:nvPr/>
        </p:nvPicPr>
        <p:blipFill>
          <a:blip r:embed="rId2"/>
          <a:stretch/>
        </p:blipFill>
        <p:spPr>
          <a:xfrm>
            <a:off x="2276280" y="1363320"/>
            <a:ext cx="7731360" cy="3964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8" dur="indefinite" restart="never" nodeType="tmRoot">
          <p:childTnLst>
            <p:seq>
              <p:cTn id="14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Imagem 8" descr=""/>
          <p:cNvPicPr/>
          <p:nvPr/>
        </p:nvPicPr>
        <p:blipFill>
          <a:blip r:embed="rId1"/>
          <a:stretch/>
        </p:blipFill>
        <p:spPr>
          <a:xfrm>
            <a:off x="0" y="5609880"/>
            <a:ext cx="12191400" cy="1247400"/>
          </a:xfrm>
          <a:prstGeom prst="rect">
            <a:avLst/>
          </a:prstGeom>
          <a:ln>
            <a:noFill/>
          </a:ln>
        </p:spPr>
      </p:pic>
      <p:sp>
        <p:nvSpPr>
          <p:cNvPr id="171" name="CustomShape 1"/>
          <p:cNvSpPr/>
          <p:nvPr/>
        </p:nvSpPr>
        <p:spPr>
          <a:xfrm>
            <a:off x="457200" y="867600"/>
            <a:ext cx="11422440" cy="93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pt-BR" sz="4000" spc="-1" strike="noStrike">
                <a:solidFill>
                  <a:srgbClr val="ff4000"/>
                </a:solidFill>
                <a:latin typeface="Arial"/>
              </a:rPr>
              <a:t>COMITÊ CIENTÍFICO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172" name="Google Shape;357;p87" descr=""/>
          <p:cNvPicPr/>
          <p:nvPr/>
        </p:nvPicPr>
        <p:blipFill>
          <a:blip r:embed="rId2"/>
          <a:srcRect l="14136" t="0" r="10270" b="0"/>
          <a:stretch/>
        </p:blipFill>
        <p:spPr>
          <a:xfrm>
            <a:off x="5225400" y="1728000"/>
            <a:ext cx="2256840" cy="1961640"/>
          </a:xfrm>
          <a:prstGeom prst="rect">
            <a:avLst/>
          </a:prstGeom>
          <a:ln>
            <a:noFill/>
          </a:ln>
        </p:spPr>
      </p:pic>
      <p:pic>
        <p:nvPicPr>
          <p:cNvPr id="173" name="Google Shape;358;p87" descr=""/>
          <p:cNvPicPr/>
          <p:nvPr/>
        </p:nvPicPr>
        <p:blipFill>
          <a:blip r:embed="rId3"/>
          <a:stretch/>
        </p:blipFill>
        <p:spPr>
          <a:xfrm>
            <a:off x="2952000" y="3729960"/>
            <a:ext cx="2256840" cy="1961640"/>
          </a:xfrm>
          <a:prstGeom prst="rect">
            <a:avLst/>
          </a:prstGeom>
          <a:ln>
            <a:noFill/>
          </a:ln>
        </p:spPr>
      </p:pic>
      <p:pic>
        <p:nvPicPr>
          <p:cNvPr id="174" name="Google Shape;359;p87" descr=""/>
          <p:cNvPicPr/>
          <p:nvPr/>
        </p:nvPicPr>
        <p:blipFill>
          <a:blip r:embed="rId4"/>
          <a:srcRect l="23874" t="0" r="17487" b="9912"/>
          <a:stretch/>
        </p:blipFill>
        <p:spPr>
          <a:xfrm>
            <a:off x="5232240" y="3724200"/>
            <a:ext cx="2256840" cy="1950120"/>
          </a:xfrm>
          <a:prstGeom prst="rect">
            <a:avLst/>
          </a:prstGeom>
          <a:ln>
            <a:noFill/>
          </a:ln>
        </p:spPr>
      </p:pic>
      <p:pic>
        <p:nvPicPr>
          <p:cNvPr id="175" name="Google Shape;361;p87" descr=""/>
          <p:cNvPicPr/>
          <p:nvPr/>
        </p:nvPicPr>
        <p:blipFill>
          <a:blip r:embed="rId5"/>
          <a:srcRect l="15537" t="0" r="7769" b="0"/>
          <a:stretch/>
        </p:blipFill>
        <p:spPr>
          <a:xfrm>
            <a:off x="2952000" y="1728000"/>
            <a:ext cx="2256840" cy="1961640"/>
          </a:xfrm>
          <a:prstGeom prst="rect">
            <a:avLst/>
          </a:prstGeom>
          <a:ln>
            <a:noFill/>
          </a:ln>
        </p:spPr>
      </p:pic>
      <p:pic>
        <p:nvPicPr>
          <p:cNvPr id="176" name="Google Shape;362;p87" descr=""/>
          <p:cNvPicPr/>
          <p:nvPr/>
        </p:nvPicPr>
        <p:blipFill>
          <a:blip r:embed="rId6"/>
          <a:stretch/>
        </p:blipFill>
        <p:spPr>
          <a:xfrm>
            <a:off x="7546680" y="1728000"/>
            <a:ext cx="1950120" cy="1950120"/>
          </a:xfrm>
          <a:prstGeom prst="rect">
            <a:avLst/>
          </a:prstGeom>
          <a:ln>
            <a:noFill/>
          </a:ln>
        </p:spPr>
      </p:pic>
      <p:pic>
        <p:nvPicPr>
          <p:cNvPr id="177" name="Google Shape;558;p137" descr=""/>
          <p:cNvPicPr/>
          <p:nvPr/>
        </p:nvPicPr>
        <p:blipFill>
          <a:blip r:embed="rId7"/>
          <a:stretch/>
        </p:blipFill>
        <p:spPr>
          <a:xfrm>
            <a:off x="7553520" y="3744000"/>
            <a:ext cx="1950120" cy="1950120"/>
          </a:xfrm>
          <a:prstGeom prst="rect">
            <a:avLst/>
          </a:prstGeom>
          <a:ln>
            <a:noFill/>
          </a:ln>
        </p:spPr>
      </p:pic>
      <p:pic>
        <p:nvPicPr>
          <p:cNvPr id="178" name="Google Shape;342;p85" descr=""/>
          <p:cNvPicPr/>
          <p:nvPr/>
        </p:nvPicPr>
        <p:blipFill>
          <a:blip r:embed="rId8"/>
          <a:stretch/>
        </p:blipFill>
        <p:spPr>
          <a:xfrm>
            <a:off x="10002960" y="216000"/>
            <a:ext cx="2020680" cy="79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Imagem 8" descr=""/>
          <p:cNvPicPr/>
          <p:nvPr/>
        </p:nvPicPr>
        <p:blipFill>
          <a:blip r:embed="rId1"/>
          <a:stretch/>
        </p:blipFill>
        <p:spPr>
          <a:xfrm>
            <a:off x="0" y="5609880"/>
            <a:ext cx="12191400" cy="1247400"/>
          </a:xfrm>
          <a:prstGeom prst="rect">
            <a:avLst/>
          </a:prstGeom>
          <a:ln>
            <a:noFill/>
          </a:ln>
        </p:spPr>
      </p:pic>
      <p:sp>
        <p:nvSpPr>
          <p:cNvPr id="180" name="CustomShape 1"/>
          <p:cNvSpPr/>
          <p:nvPr/>
        </p:nvSpPr>
        <p:spPr>
          <a:xfrm>
            <a:off x="457200" y="219600"/>
            <a:ext cx="9406440" cy="93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pt-BR" sz="4000" spc="-1" strike="noStrike">
                <a:solidFill>
                  <a:srgbClr val="ff4000"/>
                </a:solidFill>
                <a:latin typeface="Arial"/>
              </a:rPr>
              <a:t>DIÁLOGO CIÊNCIA E SOCIEDADE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457200" y="1605600"/>
            <a:ext cx="11422440" cy="365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pt-BR" sz="5000" spc="-1" strike="noStrike">
                <a:solidFill>
                  <a:srgbClr val="000000"/>
                </a:solidFill>
                <a:latin typeface="Arial"/>
              </a:rPr>
              <a:t>O DESAFIO DO SÉCULO</a:t>
            </a:r>
            <a:endParaRPr b="0" lang="pt-BR" sz="5000" spc="-1" strike="noStrike">
              <a:latin typeface="Arial"/>
            </a:endParaRPr>
          </a:p>
        </p:txBody>
      </p:sp>
      <p:pic>
        <p:nvPicPr>
          <p:cNvPr id="182" name="Google Shape;342;p85" descr=""/>
          <p:cNvPicPr/>
          <p:nvPr/>
        </p:nvPicPr>
        <p:blipFill>
          <a:blip r:embed="rId2"/>
          <a:stretch/>
        </p:blipFill>
        <p:spPr>
          <a:xfrm>
            <a:off x="10002960" y="216000"/>
            <a:ext cx="2020680" cy="79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m 8" descr=""/>
          <p:cNvPicPr/>
          <p:nvPr/>
        </p:nvPicPr>
        <p:blipFill>
          <a:blip r:embed="rId1"/>
          <a:stretch/>
        </p:blipFill>
        <p:spPr>
          <a:xfrm>
            <a:off x="0" y="5609880"/>
            <a:ext cx="12191400" cy="1247400"/>
          </a:xfrm>
          <a:prstGeom prst="rect">
            <a:avLst/>
          </a:prstGeom>
          <a:ln>
            <a:noFill/>
          </a:ln>
        </p:spPr>
      </p:pic>
      <p:sp>
        <p:nvSpPr>
          <p:cNvPr id="184" name="CustomShape 1"/>
          <p:cNvSpPr/>
          <p:nvPr/>
        </p:nvSpPr>
        <p:spPr>
          <a:xfrm>
            <a:off x="457200" y="1080000"/>
            <a:ext cx="11422440" cy="365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800" spc="-1" strike="noStrike">
                <a:solidFill>
                  <a:srgbClr val="000000"/>
                </a:solidFill>
                <a:latin typeface="Arial"/>
                <a:ea typeface="Arial Black"/>
              </a:rPr>
              <a:t>A Ciência Global e a Agricultura Tecnificada perderam a batalha da </a:t>
            </a:r>
            <a:r>
              <a:rPr b="1" lang="pt-BR" sz="3800" spc="-1" strike="noStrike">
                <a:solidFill>
                  <a:srgbClr val="158466"/>
                </a:solidFill>
                <a:latin typeface="Arial"/>
                <a:ea typeface="Arial Black"/>
              </a:rPr>
              <a:t>COMUNICAÇÃO ESTRATÉGICA</a:t>
            </a:r>
            <a:r>
              <a:rPr b="0" lang="pt-BR" sz="3800" spc="-1" strike="noStrike">
                <a:solidFill>
                  <a:srgbClr val="000000"/>
                </a:solidFill>
                <a:latin typeface="Arial"/>
                <a:ea typeface="Arial Black"/>
              </a:rPr>
              <a:t> da Era Industrial...</a:t>
            </a:r>
            <a:endParaRPr b="0" lang="pt-BR" sz="3800" spc="-1" strike="noStrike">
              <a:latin typeface="Arial"/>
            </a:endParaRPr>
          </a:p>
          <a:p>
            <a:pPr marL="291600">
              <a:lnSpc>
                <a:spcPct val="100000"/>
              </a:lnSpc>
            </a:pPr>
            <a:endParaRPr b="0" lang="pt-BR" sz="3800" spc="-1" strike="noStrike">
              <a:latin typeface="Arial"/>
            </a:endParaRPr>
          </a:p>
          <a:p>
            <a:pPr marL="291600" algn="ctr">
              <a:lnSpc>
                <a:spcPct val="100000"/>
              </a:lnSpc>
            </a:pPr>
            <a:r>
              <a:rPr b="0" lang="pt-BR" sz="3800" spc="-1" strike="noStrike">
                <a:solidFill>
                  <a:srgbClr val="000000"/>
                </a:solidFill>
                <a:latin typeface="Arial"/>
                <a:ea typeface="Arial Black"/>
              </a:rPr>
              <a:t>Estamos preparados para a </a:t>
            </a:r>
            <a:r>
              <a:rPr b="1" lang="pt-BR" sz="3800" spc="-1" strike="noStrike">
                <a:solidFill>
                  <a:srgbClr val="158466"/>
                </a:solidFill>
                <a:latin typeface="Arial"/>
                <a:ea typeface="Arial Black"/>
              </a:rPr>
              <a:t>GUERRA DE INFORMAÇÃO</a:t>
            </a:r>
            <a:r>
              <a:rPr b="0" lang="pt-BR" sz="3800" spc="-1" strike="noStrike">
                <a:solidFill>
                  <a:srgbClr val="000000"/>
                </a:solidFill>
                <a:latin typeface="Arial"/>
                <a:ea typeface="Arial Black"/>
              </a:rPr>
              <a:t> na Sociedade Digital?</a:t>
            </a:r>
            <a:endParaRPr b="0" lang="pt-BR" sz="3800" spc="-1" strike="noStrike">
              <a:latin typeface="Arial"/>
            </a:endParaRPr>
          </a:p>
        </p:txBody>
      </p:sp>
      <p:pic>
        <p:nvPicPr>
          <p:cNvPr id="185" name="Google Shape;342;p85" descr=""/>
          <p:cNvPicPr/>
          <p:nvPr/>
        </p:nvPicPr>
        <p:blipFill>
          <a:blip r:embed="rId2"/>
          <a:stretch/>
        </p:blipFill>
        <p:spPr>
          <a:xfrm>
            <a:off x="10002960" y="216000"/>
            <a:ext cx="2020680" cy="79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359;p70" descr=""/>
          <p:cNvPicPr/>
          <p:nvPr/>
        </p:nvPicPr>
        <p:blipFill>
          <a:blip r:embed="rId1"/>
          <a:srcRect l="13628" t="0" r="12692" b="0"/>
          <a:stretch/>
        </p:blipFill>
        <p:spPr>
          <a:xfrm flipH="1">
            <a:off x="2160" y="2124000"/>
            <a:ext cx="4857480" cy="4020840"/>
          </a:xfrm>
          <a:prstGeom prst="rect">
            <a:avLst/>
          </a:prstGeom>
          <a:ln>
            <a:noFill/>
          </a:ln>
        </p:spPr>
      </p:pic>
      <p:pic>
        <p:nvPicPr>
          <p:cNvPr id="187" name="Imagem 8" descr=""/>
          <p:cNvPicPr/>
          <p:nvPr/>
        </p:nvPicPr>
        <p:blipFill>
          <a:blip r:embed="rId2"/>
          <a:stretch/>
        </p:blipFill>
        <p:spPr>
          <a:xfrm>
            <a:off x="0" y="5609880"/>
            <a:ext cx="12191400" cy="1247400"/>
          </a:xfrm>
          <a:prstGeom prst="rect">
            <a:avLst/>
          </a:prstGeom>
          <a:ln>
            <a:noFill/>
          </a:ln>
        </p:spPr>
      </p:pic>
      <p:sp>
        <p:nvSpPr>
          <p:cNvPr id="188" name="CustomShape 1"/>
          <p:cNvSpPr/>
          <p:nvPr/>
        </p:nvSpPr>
        <p:spPr>
          <a:xfrm>
            <a:off x="457200" y="219600"/>
            <a:ext cx="9406440" cy="170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pt-BR" sz="4000" spc="-1" strike="noStrike">
                <a:solidFill>
                  <a:srgbClr val="ff4000"/>
                </a:solidFill>
                <a:latin typeface="Arial"/>
              </a:rPr>
              <a:t>MUDAMOS DE ERA, NÃO DE SÉCULO... VAMOS CONTINUAR A IGNORAR O DIÁLOGO?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5328000" y="2067480"/>
            <a:ext cx="6551640" cy="375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just">
              <a:lnSpc>
                <a:spcPct val="100000"/>
              </a:lnSpc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pt-BR" sz="2600" spc="-1" strike="noStrike">
                <a:solidFill>
                  <a:srgbClr val="000000"/>
                </a:solidFill>
                <a:latin typeface="Arial"/>
              </a:rPr>
              <a:t>Social media gives legions of Idiots the right to speak… The same right as a Nobel Prize winner.”</a:t>
            </a:r>
            <a:endParaRPr b="0" lang="pt-BR" sz="2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2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pt-BR" sz="2600" spc="-1" strike="noStrike">
                <a:solidFill>
                  <a:srgbClr val="000000"/>
                </a:solidFill>
                <a:latin typeface="Arial"/>
              </a:rPr>
              <a:t>Those who wish to know better will seek to know better, and those who are satisfied with rank ignorance and misinformation will never care for the truth (…)”</a:t>
            </a:r>
            <a:endParaRPr b="0" lang="pt-BR" sz="2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2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pt-BR" sz="26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pt-BR" sz="2600" spc="-1" strike="noStrike">
                <a:solidFill>
                  <a:srgbClr val="000000"/>
                </a:solidFill>
                <a:latin typeface="Arial"/>
              </a:rPr>
              <a:t>Their ignorance is invincible…”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190" name="Google Shape;342;p85" descr=""/>
          <p:cNvPicPr/>
          <p:nvPr/>
        </p:nvPicPr>
        <p:blipFill>
          <a:blip r:embed="rId3"/>
          <a:stretch/>
        </p:blipFill>
        <p:spPr>
          <a:xfrm>
            <a:off x="10002960" y="216000"/>
            <a:ext cx="2020680" cy="79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Picture 2" descr=""/>
          <p:cNvPicPr/>
          <p:nvPr/>
        </p:nvPicPr>
        <p:blipFill>
          <a:blip r:embed="rId1"/>
          <a:srcRect l="27729" t="0" r="0" b="0"/>
          <a:stretch/>
        </p:blipFill>
        <p:spPr>
          <a:xfrm>
            <a:off x="0" y="1944000"/>
            <a:ext cx="4221000" cy="3743640"/>
          </a:xfrm>
          <a:prstGeom prst="rect">
            <a:avLst/>
          </a:prstGeom>
          <a:ln>
            <a:noFill/>
          </a:ln>
        </p:spPr>
      </p:pic>
      <p:pic>
        <p:nvPicPr>
          <p:cNvPr id="192" name="Imagem 8" descr=""/>
          <p:cNvPicPr/>
          <p:nvPr/>
        </p:nvPicPr>
        <p:blipFill>
          <a:blip r:embed="rId2"/>
          <a:stretch/>
        </p:blipFill>
        <p:spPr>
          <a:xfrm>
            <a:off x="0" y="5609880"/>
            <a:ext cx="12191400" cy="1247400"/>
          </a:xfrm>
          <a:prstGeom prst="rect">
            <a:avLst/>
          </a:prstGeom>
          <a:ln>
            <a:noFill/>
          </a:ln>
        </p:spPr>
      </p:pic>
      <p:sp>
        <p:nvSpPr>
          <p:cNvPr id="193" name="CustomShape 1"/>
          <p:cNvSpPr/>
          <p:nvPr/>
        </p:nvSpPr>
        <p:spPr>
          <a:xfrm>
            <a:off x="457200" y="216000"/>
            <a:ext cx="9406440" cy="113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pt-BR" sz="4000" spc="-1" strike="noStrike">
                <a:solidFill>
                  <a:srgbClr val="ff4000"/>
                </a:solidFill>
                <a:latin typeface="Arial"/>
              </a:rPr>
              <a:t>CRISE NA GESTÃO PÚBLICA E PRIVADA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5616000" y="1605600"/>
            <a:ext cx="6263640" cy="365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pt-BR" sz="34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pt-BR" sz="3400" spc="-1" strike="noStrike">
                <a:solidFill>
                  <a:srgbClr val="000000"/>
                </a:solidFill>
                <a:latin typeface="Arial"/>
              </a:rPr>
              <a:t>Se conseguíssemos transferir 50% da Tecnologia Sustentável para o Campo seria possível dobrar a produção de alimentos sem abrir novas áreas”</a:t>
            </a:r>
            <a:endParaRPr b="0" lang="pt-BR" sz="3400" spc="-1" strike="noStrike">
              <a:latin typeface="Arial"/>
            </a:endParaRPr>
          </a:p>
        </p:txBody>
      </p:sp>
      <p:pic>
        <p:nvPicPr>
          <p:cNvPr id="195" name="Google Shape;342;p85" descr=""/>
          <p:cNvPicPr/>
          <p:nvPr/>
        </p:nvPicPr>
        <p:blipFill>
          <a:blip r:embed="rId3"/>
          <a:stretch/>
        </p:blipFill>
        <p:spPr>
          <a:xfrm>
            <a:off x="10002960" y="216000"/>
            <a:ext cx="2020680" cy="79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</TotalTime>
  <Application>LibreOffice/6.1.3.2$Windows_X86_64 LibreOffice_project/86daf60bf00efa86ad547e59e09d6bb77c699acb</Application>
  <Words>15</Words>
  <Paragraphs>12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2018-11-20T13:36:10Z</dcterms:created>
  <dc:creator>Jerusia Xavier Arruda</dc:creator>
  <dc:description/>
  <dc:language>pt-BR</dc:language>
  <cp:lastModifiedBy/>
  <dcterms:modified xsi:type="dcterms:W3CDTF">2018-11-28T11:12:11Z</dcterms:modified>
  <cp:revision>14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6</vt:i4>
  </property>
</Properties>
</file>